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37"/>
  </p:notesMasterIdLst>
  <p:handoutMasterIdLst>
    <p:handoutMasterId r:id="rId38"/>
  </p:handoutMasterIdLst>
  <p:sldIdLst>
    <p:sldId id="259" r:id="rId3"/>
    <p:sldId id="1828" r:id="rId4"/>
    <p:sldId id="1829" r:id="rId5"/>
    <p:sldId id="1801" r:id="rId6"/>
    <p:sldId id="1839" r:id="rId7"/>
    <p:sldId id="1845" r:id="rId8"/>
    <p:sldId id="1841" r:id="rId9"/>
    <p:sldId id="1830" r:id="rId10"/>
    <p:sldId id="1835" r:id="rId11"/>
    <p:sldId id="1847" r:id="rId12"/>
    <p:sldId id="1842" r:id="rId13"/>
    <p:sldId id="1849" r:id="rId14"/>
    <p:sldId id="1848" r:id="rId15"/>
    <p:sldId id="1854" r:id="rId16"/>
    <p:sldId id="1840" r:id="rId17"/>
    <p:sldId id="1844" r:id="rId18"/>
    <p:sldId id="1846" r:id="rId19"/>
    <p:sldId id="1802" r:id="rId20"/>
    <p:sldId id="1843" r:id="rId21"/>
    <p:sldId id="1837" r:id="rId22"/>
    <p:sldId id="1805" r:id="rId23"/>
    <p:sldId id="1807" r:id="rId24"/>
    <p:sldId id="1838" r:id="rId25"/>
    <p:sldId id="1762" r:id="rId26"/>
    <p:sldId id="1850" r:id="rId27"/>
    <p:sldId id="1851" r:id="rId28"/>
    <p:sldId id="1852" r:id="rId29"/>
    <p:sldId id="1853" r:id="rId30"/>
    <p:sldId id="1809" r:id="rId31"/>
    <p:sldId id="1827" r:id="rId32"/>
    <p:sldId id="1831" r:id="rId33"/>
    <p:sldId id="1812" r:id="rId34"/>
    <p:sldId id="1833" r:id="rId35"/>
    <p:sldId id="1796" r:id="rId36"/>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b6fa4bb7229e04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99CCFF"/>
    <a:srgbClr val="85DF41"/>
    <a:srgbClr val="173A5A"/>
    <a:srgbClr val="1F4E79"/>
    <a:srgbClr val="819BB3"/>
    <a:srgbClr val="41A40A"/>
    <a:srgbClr val="44546A"/>
    <a:srgbClr val="4949DE"/>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9" autoAdjust="0"/>
    <p:restoredTop sz="91688" autoAdjust="0"/>
  </p:normalViewPr>
  <p:slideViewPr>
    <p:cSldViewPr snapToGrid="0" showGuides="1">
      <p:cViewPr varScale="1">
        <p:scale>
          <a:sx n="82" d="100"/>
          <a:sy n="82" d="100"/>
        </p:scale>
        <p:origin x="73" y="189"/>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 Id="rId9"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image" Target="../media/image47.wmf"/><Relationship Id="rId3" Type="http://schemas.openxmlformats.org/officeDocument/2006/relationships/image" Target="../media/image37.wmf"/><Relationship Id="rId7" Type="http://schemas.openxmlformats.org/officeDocument/2006/relationships/image" Target="../media/image41.wmf"/><Relationship Id="rId12" Type="http://schemas.openxmlformats.org/officeDocument/2006/relationships/image" Target="../media/image46.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11" Type="http://schemas.openxmlformats.org/officeDocument/2006/relationships/image" Target="../media/image45.wmf"/><Relationship Id="rId5" Type="http://schemas.openxmlformats.org/officeDocument/2006/relationships/image" Target="../media/image39.wmf"/><Relationship Id="rId15" Type="http://schemas.openxmlformats.org/officeDocument/2006/relationships/image" Target="../media/image49.wmf"/><Relationship Id="rId10" Type="http://schemas.openxmlformats.org/officeDocument/2006/relationships/image" Target="../media/image44.wmf"/><Relationship Id="rId4" Type="http://schemas.openxmlformats.org/officeDocument/2006/relationships/image" Target="../media/image38.wmf"/><Relationship Id="rId9" Type="http://schemas.openxmlformats.org/officeDocument/2006/relationships/image" Target="../media/image43.wmf"/><Relationship Id="rId14"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37.wmf"/><Relationship Id="rId7" Type="http://schemas.openxmlformats.org/officeDocument/2006/relationships/image" Target="../media/image52.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51.wmf"/><Relationship Id="rId5" Type="http://schemas.openxmlformats.org/officeDocument/2006/relationships/image" Target="../media/image39.wmf"/><Relationship Id="rId4" Type="http://schemas.openxmlformats.org/officeDocument/2006/relationships/image" Target="../media/image38.wmf"/><Relationship Id="rId9"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2023/2/28</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题目需要修改，测试平台不要提，凝练出一个特色</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2041796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时钟同步放下一页</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322676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3607984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架构特点，考虑的需求，架构和其他的区别</a:t>
            </a:r>
            <a:endParaRPr lang="en-US" altLang="zh-CN" dirty="0"/>
          </a:p>
          <a:p>
            <a:r>
              <a:rPr lang="zh-CN" altLang="en-US" dirty="0"/>
              <a:t>现在设计对象的上层架构和下层架构</a:t>
            </a:r>
          </a:p>
        </p:txBody>
      </p:sp>
      <p:sp>
        <p:nvSpPr>
          <p:cNvPr id="4" name="灯片编号占位符 3"/>
          <p:cNvSpPr>
            <a:spLocks noGrp="1"/>
          </p:cNvSpPr>
          <p:nvPr>
            <p:ph type="sldNum" sz="quarter" idx="10"/>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215773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每个章节四个字，短语，描述清楚，架构设计，同步算法，测试验证</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extLst>
      <p:ext uri="{BB962C8B-B14F-4D97-AF65-F5344CB8AC3E}">
        <p14:creationId xmlns:p14="http://schemas.microsoft.com/office/powerpoint/2010/main" val="395172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问题描述（目标）：做的方法，技术建模，参数设计，解决的程度</a:t>
            </a:r>
          </a:p>
        </p:txBody>
      </p:sp>
      <p:sp>
        <p:nvSpPr>
          <p:cNvPr id="4" name="灯片编号占位符 3"/>
          <p:cNvSpPr>
            <a:spLocks noGrp="1"/>
          </p:cNvSpPr>
          <p:nvPr>
            <p:ph type="sldNum" sz="quarter" idx="10"/>
          </p:nvPr>
        </p:nvSpPr>
        <p:spPr/>
        <p:txBody>
          <a:bodyPr/>
          <a:lstStyle/>
          <a:p>
            <a:fld id="{6E0D5545-95D4-489F-B8ED-7EAFA774B567}" type="slidenum">
              <a:rPr lang="zh-CN" altLang="en-US" smtClean="0"/>
              <a:t>20</a:t>
            </a:fld>
            <a:endParaRPr lang="zh-CN" altLang="en-US"/>
          </a:p>
        </p:txBody>
      </p:sp>
    </p:spTree>
    <p:extLst>
      <p:ext uri="{BB962C8B-B14F-4D97-AF65-F5344CB8AC3E}">
        <p14:creationId xmlns:p14="http://schemas.microsoft.com/office/powerpoint/2010/main" val="2369008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是一个</a:t>
            </a:r>
            <a:r>
              <a:rPr lang="en-US" altLang="zh-CN" dirty="0"/>
              <a:t>trade off</a:t>
            </a:r>
            <a:r>
              <a:rPr lang="zh-CN" altLang="en-US" dirty="0"/>
              <a:t>问题，但并不存在一个综合性能指标，需要使用者根据自身需求来判断两者优先级，默认是以时钟同步精度优先</a:t>
            </a:r>
            <a:endParaRPr lang="en-US" altLang="zh-CN" dirty="0"/>
          </a:p>
          <a:p>
            <a:r>
              <a:rPr lang="zh-CN" altLang="en-US" dirty="0"/>
              <a:t>三个部分分别对应内容。</a:t>
            </a:r>
          </a:p>
        </p:txBody>
      </p:sp>
      <p:sp>
        <p:nvSpPr>
          <p:cNvPr id="4" name="灯片编号占位符 3"/>
          <p:cNvSpPr>
            <a:spLocks noGrp="1"/>
          </p:cNvSpPr>
          <p:nvPr>
            <p:ph type="sldNum" sz="quarter" idx="10"/>
          </p:nvPr>
        </p:nvSpPr>
        <p:spPr/>
        <p:txBody>
          <a:bodyPr/>
          <a:lstStyle/>
          <a:p>
            <a:fld id="{6E0D5545-95D4-489F-B8ED-7EAFA774B567}" type="slidenum">
              <a:rPr lang="zh-CN" altLang="en-US" smtClean="0"/>
              <a:t>22</a:t>
            </a:fld>
            <a:endParaRPr lang="zh-CN" altLang="en-US"/>
          </a:p>
        </p:txBody>
      </p:sp>
    </p:spTree>
    <p:extLst>
      <p:ext uri="{BB962C8B-B14F-4D97-AF65-F5344CB8AC3E}">
        <p14:creationId xmlns:p14="http://schemas.microsoft.com/office/powerpoint/2010/main" val="332560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时钟同步最终还是要服务于流量调度，所以通过实验室平台进行门控能力测试</a:t>
            </a:r>
          </a:p>
        </p:txBody>
      </p:sp>
      <p:sp>
        <p:nvSpPr>
          <p:cNvPr id="4" name="灯片编号占位符 3"/>
          <p:cNvSpPr>
            <a:spLocks noGrp="1"/>
          </p:cNvSpPr>
          <p:nvPr>
            <p:ph type="sldNum" sz="quarter" idx="10"/>
          </p:nvPr>
        </p:nvSpPr>
        <p:spPr/>
        <p:txBody>
          <a:bodyPr/>
          <a:lstStyle/>
          <a:p>
            <a:fld id="{6E0D5545-95D4-489F-B8ED-7EAFA774B567}" type="slidenum">
              <a:rPr lang="zh-CN" altLang="en-US" smtClean="0"/>
              <a:t>32</a:t>
            </a:fld>
            <a:endParaRPr lang="zh-CN" altLang="en-US"/>
          </a:p>
        </p:txBody>
      </p:sp>
    </p:spTree>
    <p:extLst>
      <p:ext uri="{BB962C8B-B14F-4D97-AF65-F5344CB8AC3E}">
        <p14:creationId xmlns:p14="http://schemas.microsoft.com/office/powerpoint/2010/main" val="2098286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592712"/>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819DA83-4537-4C94-8561-526D07AB2EA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pic>
        <p:nvPicPr>
          <p:cNvPr id="1026" name="Picture 2">
            <a:extLst>
              <a:ext uri="{FF2B5EF4-FFF2-40B4-BE49-F238E27FC236}">
                <a16:creationId xmlns:a16="http://schemas.microsoft.com/office/drawing/2014/main" id="{D8551B10-269E-4F84-BB02-C5B2C12290FA}"/>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10458665" y="72790"/>
            <a:ext cx="1567363" cy="4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13" name="图片 12">
            <a:extLst>
              <a:ext uri="{FF2B5EF4-FFF2-40B4-BE49-F238E27FC236}">
                <a16:creationId xmlns:a16="http://schemas.microsoft.com/office/drawing/2014/main" id="{B5BFEC7A-93D6-4299-91A6-8BC68815F6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pic>
        <p:nvPicPr>
          <p:cNvPr id="14" name="Picture 2">
            <a:extLst>
              <a:ext uri="{FF2B5EF4-FFF2-40B4-BE49-F238E27FC236}">
                <a16:creationId xmlns:a16="http://schemas.microsoft.com/office/drawing/2014/main" id="{F968BB23-5CDB-4FE3-873E-A5F6B80D5F61}"/>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0458665" y="72790"/>
            <a:ext cx="1567363" cy="4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0458665" cy="685800"/>
          </a:xfrm>
          <a:prstGeom prst="parallelogram">
            <a:avLst>
              <a:gd name="adj" fmla="val 43056"/>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5" cstate="print">
            <a:duotone>
              <a:schemeClr val="accent2">
                <a:shade val="45000"/>
                <a:satMod val="135000"/>
              </a:schemeClr>
              <a:prstClr val="white"/>
            </a:duotone>
          </a:blip>
          <a:srcRect r="1346"/>
          <a:stretch/>
        </p:blipFill>
        <p:spPr>
          <a:xfrm>
            <a:off x="516" y="6041797"/>
            <a:ext cx="12166903" cy="411617"/>
          </a:xfrm>
          <a:prstGeom prst="rect">
            <a:avLst/>
          </a:prstGeom>
        </p:spPr>
      </p:pic>
      <p:pic>
        <p:nvPicPr>
          <p:cNvPr id="14" name="图片 13">
            <a:extLst>
              <a:ext uri="{FF2B5EF4-FFF2-40B4-BE49-F238E27FC236}">
                <a16:creationId xmlns:a16="http://schemas.microsoft.com/office/drawing/2014/main" id="{0C49A484-7925-417E-AE5E-7B993B074E10}"/>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cstate="hq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D389599B-C132-448D-8DC2-C4B24EA12FA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812896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cstate="hq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C5ED26D-773B-4BF1-92EE-94A0A98DAD07}"/>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17447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11" name="图片 10">
            <a:extLst>
              <a:ext uri="{FF2B5EF4-FFF2-40B4-BE49-F238E27FC236}">
                <a16:creationId xmlns:a16="http://schemas.microsoft.com/office/drawing/2014/main" id="{3015431C-F80D-4CF7-82E8-981B6002D0E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497728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pic>
        <p:nvPicPr>
          <p:cNvPr id="8" name="图片 7">
            <a:extLst>
              <a:ext uri="{FF2B5EF4-FFF2-40B4-BE49-F238E27FC236}">
                <a16:creationId xmlns:a16="http://schemas.microsoft.com/office/drawing/2014/main" id="{6E411729-2F6B-4D72-BE42-ED22607FB63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55" r:id="rId5"/>
    <p:sldLayoutId id="2147483657" r:id="rId6"/>
    <p:sldLayoutId id="2147483653" r:id="rId7"/>
    <p:sldLayoutId id="2147483658" r:id="rId8"/>
    <p:sldLayoutId id="2147483659" r:id="rId9"/>
    <p:sldLayoutId id="2147483651" r:id="rId10"/>
    <p:sldLayoutId id="2147483654" r:id="rId11"/>
    <p:sldLayoutId id="2147483660" r:id="rId12"/>
    <p:sldLayoutId id="2147483663" r:id="rId13"/>
    <p:sldLayoutId id="2147483652" r:id="rId14"/>
    <p:sldLayoutId id="214748366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3" Type="http://schemas.openxmlformats.org/officeDocument/2006/relationships/oleObject" Target="../embeddings/oleObject15.bin"/><Relationship Id="rId18" Type="http://schemas.openxmlformats.org/officeDocument/2006/relationships/image" Target="../media/image42.wmf"/><Relationship Id="rId26" Type="http://schemas.openxmlformats.org/officeDocument/2006/relationships/oleObject" Target="../embeddings/oleObject23.bin"/><Relationship Id="rId21" Type="http://schemas.openxmlformats.org/officeDocument/2006/relationships/oleObject" Target="../embeddings/oleObject20.bin"/><Relationship Id="rId34" Type="http://schemas.openxmlformats.org/officeDocument/2006/relationships/image" Target="../media/image48.wmf"/><Relationship Id="rId7" Type="http://schemas.openxmlformats.org/officeDocument/2006/relationships/oleObject" Target="../embeddings/oleObject12.bin"/><Relationship Id="rId12" Type="http://schemas.openxmlformats.org/officeDocument/2006/relationships/image" Target="../media/image39.wmf"/><Relationship Id="rId17" Type="http://schemas.openxmlformats.org/officeDocument/2006/relationships/oleObject" Target="../embeddings/oleObject17.bin"/><Relationship Id="rId25" Type="http://schemas.openxmlformats.org/officeDocument/2006/relationships/image" Target="../media/image44.wmf"/><Relationship Id="rId33" Type="http://schemas.openxmlformats.org/officeDocument/2006/relationships/oleObject" Target="../embeddings/oleObject27.bin"/><Relationship Id="rId2" Type="http://schemas.openxmlformats.org/officeDocument/2006/relationships/slideLayout" Target="../slideLayouts/slideLayout3.xml"/><Relationship Id="rId16" Type="http://schemas.openxmlformats.org/officeDocument/2006/relationships/image" Target="../media/image41.wmf"/><Relationship Id="rId20" Type="http://schemas.openxmlformats.org/officeDocument/2006/relationships/oleObject" Target="../embeddings/oleObject19.bin"/><Relationship Id="rId29" Type="http://schemas.openxmlformats.org/officeDocument/2006/relationships/oleObject" Target="../embeddings/oleObject25.bin"/><Relationship Id="rId1" Type="http://schemas.openxmlformats.org/officeDocument/2006/relationships/vmlDrawing" Target="../drawings/vmlDrawing2.vml"/><Relationship Id="rId6" Type="http://schemas.openxmlformats.org/officeDocument/2006/relationships/image" Target="../media/image36.wmf"/><Relationship Id="rId11" Type="http://schemas.openxmlformats.org/officeDocument/2006/relationships/oleObject" Target="../embeddings/oleObject14.bin"/><Relationship Id="rId24" Type="http://schemas.openxmlformats.org/officeDocument/2006/relationships/oleObject" Target="../embeddings/oleObject22.bin"/><Relationship Id="rId32" Type="http://schemas.openxmlformats.org/officeDocument/2006/relationships/image" Target="../media/image47.wmf"/><Relationship Id="rId37" Type="http://schemas.openxmlformats.org/officeDocument/2006/relationships/image" Target="../media/image50.png"/><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image" Target="../media/image43.wmf"/><Relationship Id="rId28" Type="http://schemas.openxmlformats.org/officeDocument/2006/relationships/image" Target="../media/image45.wmf"/><Relationship Id="rId36" Type="http://schemas.openxmlformats.org/officeDocument/2006/relationships/image" Target="../media/image49.wmf"/><Relationship Id="rId10" Type="http://schemas.openxmlformats.org/officeDocument/2006/relationships/image" Target="../media/image38.wmf"/><Relationship Id="rId19" Type="http://schemas.openxmlformats.org/officeDocument/2006/relationships/oleObject" Target="../embeddings/oleObject18.bin"/><Relationship Id="rId31" Type="http://schemas.openxmlformats.org/officeDocument/2006/relationships/oleObject" Target="../embeddings/oleObject26.bin"/><Relationship Id="rId4" Type="http://schemas.openxmlformats.org/officeDocument/2006/relationships/image" Target="../media/image35.wmf"/><Relationship Id="rId9" Type="http://schemas.openxmlformats.org/officeDocument/2006/relationships/oleObject" Target="../embeddings/oleObject13.bin"/><Relationship Id="rId14" Type="http://schemas.openxmlformats.org/officeDocument/2006/relationships/image" Target="../media/image40.wmf"/><Relationship Id="rId22" Type="http://schemas.openxmlformats.org/officeDocument/2006/relationships/oleObject" Target="../embeddings/oleObject21.bin"/><Relationship Id="rId27" Type="http://schemas.openxmlformats.org/officeDocument/2006/relationships/oleObject" Target="../embeddings/oleObject24.bin"/><Relationship Id="rId30" Type="http://schemas.openxmlformats.org/officeDocument/2006/relationships/image" Target="../media/image46.wmf"/><Relationship Id="rId35" Type="http://schemas.openxmlformats.org/officeDocument/2006/relationships/oleObject" Target="../embeddings/oleObject28.bin"/><Relationship Id="rId8" Type="http://schemas.openxmlformats.org/officeDocument/2006/relationships/image" Target="../media/image37.wmf"/><Relationship Id="rId3"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29.bin"/><Relationship Id="rId18" Type="http://schemas.openxmlformats.org/officeDocument/2006/relationships/image" Target="../media/image53.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39.wmf"/><Relationship Id="rId17" Type="http://schemas.openxmlformats.org/officeDocument/2006/relationships/oleObject" Target="../embeddings/oleObject31.bin"/><Relationship Id="rId2" Type="http://schemas.openxmlformats.org/officeDocument/2006/relationships/slideLayout" Target="../slideLayouts/slideLayout3.xml"/><Relationship Id="rId16" Type="http://schemas.openxmlformats.org/officeDocument/2006/relationships/image" Target="../media/image52.wmf"/><Relationship Id="rId20" Type="http://schemas.openxmlformats.org/officeDocument/2006/relationships/image" Target="../media/image54.wmf"/><Relationship Id="rId1" Type="http://schemas.openxmlformats.org/officeDocument/2006/relationships/vmlDrawing" Target="../drawings/vmlDrawing3.vml"/><Relationship Id="rId6" Type="http://schemas.openxmlformats.org/officeDocument/2006/relationships/image" Target="../media/image36.w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oleObject" Target="../embeddings/oleObject30.bin"/><Relationship Id="rId10" Type="http://schemas.openxmlformats.org/officeDocument/2006/relationships/image" Target="../media/image38.wmf"/><Relationship Id="rId19" Type="http://schemas.openxmlformats.org/officeDocument/2006/relationships/oleObject" Target="../embeddings/oleObject32.bin"/><Relationship Id="rId4" Type="http://schemas.openxmlformats.org/officeDocument/2006/relationships/image" Target="../media/image35.wmf"/><Relationship Id="rId9" Type="http://schemas.openxmlformats.org/officeDocument/2006/relationships/oleObject" Target="../embeddings/oleObject13.bin"/><Relationship Id="rId14" Type="http://schemas.openxmlformats.org/officeDocument/2006/relationships/image" Target="../media/image51.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55.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60.wmf"/><Relationship Id="rId3" Type="http://schemas.openxmlformats.org/officeDocument/2006/relationships/notesSlide" Target="../notesSlides/notesSlide6.xml"/><Relationship Id="rId7" Type="http://schemas.openxmlformats.org/officeDocument/2006/relationships/image" Target="../media/image57.wmf"/><Relationship Id="rId12" Type="http://schemas.openxmlformats.org/officeDocument/2006/relationships/oleObject" Target="../embeddings/oleObject38.bin"/><Relationship Id="rId17" Type="http://schemas.openxmlformats.org/officeDocument/2006/relationships/image" Target="../media/image62.wmf"/><Relationship Id="rId2" Type="http://schemas.openxmlformats.org/officeDocument/2006/relationships/slideLayout" Target="../slideLayouts/slideLayout3.xml"/><Relationship Id="rId16" Type="http://schemas.openxmlformats.org/officeDocument/2006/relationships/oleObject" Target="../embeddings/oleObject40.bin"/><Relationship Id="rId1" Type="http://schemas.openxmlformats.org/officeDocument/2006/relationships/vmlDrawing" Target="../drawings/vmlDrawing5.vml"/><Relationship Id="rId6" Type="http://schemas.openxmlformats.org/officeDocument/2006/relationships/oleObject" Target="../embeddings/oleObject35.bin"/><Relationship Id="rId11" Type="http://schemas.openxmlformats.org/officeDocument/2006/relationships/image" Target="../media/image59.wmf"/><Relationship Id="rId5" Type="http://schemas.openxmlformats.org/officeDocument/2006/relationships/image" Target="../media/image56.wmf"/><Relationship Id="rId15" Type="http://schemas.openxmlformats.org/officeDocument/2006/relationships/image" Target="../media/image61.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58.wmf"/><Relationship Id="rId14" Type="http://schemas.openxmlformats.org/officeDocument/2006/relationships/oleObject" Target="../embeddings/oleObject39.bin"/></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 Id="rId4" Type="http://schemas.openxmlformats.org/officeDocument/2006/relationships/image" Target="../media/image67.jpe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21.wmf"/><Relationship Id="rId18" Type="http://schemas.openxmlformats.org/officeDocument/2006/relationships/oleObject" Target="../embeddings/oleObject7.bin"/><Relationship Id="rId3" Type="http://schemas.openxmlformats.org/officeDocument/2006/relationships/image" Target="../media/image27.png"/><Relationship Id="rId21" Type="http://schemas.openxmlformats.org/officeDocument/2006/relationships/image" Target="../media/image25.wmf"/><Relationship Id="rId7" Type="http://schemas.openxmlformats.org/officeDocument/2006/relationships/image" Target="../media/image18.wmf"/><Relationship Id="rId12" Type="http://schemas.openxmlformats.org/officeDocument/2006/relationships/oleObject" Target="../embeddings/oleObject4.bin"/><Relationship Id="rId17" Type="http://schemas.openxmlformats.org/officeDocument/2006/relationships/image" Target="../media/image23.wmf"/><Relationship Id="rId2" Type="http://schemas.openxmlformats.org/officeDocument/2006/relationships/slideLayout" Target="../slideLayouts/slideLayout3.xml"/><Relationship Id="rId16" Type="http://schemas.openxmlformats.org/officeDocument/2006/relationships/oleObject" Target="../embeddings/oleObject6.bin"/><Relationship Id="rId20" Type="http://schemas.openxmlformats.org/officeDocument/2006/relationships/oleObject" Target="../embeddings/oleObject8.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0.wmf"/><Relationship Id="rId5" Type="http://schemas.openxmlformats.org/officeDocument/2006/relationships/image" Target="../media/image29.png"/><Relationship Id="rId15" Type="http://schemas.openxmlformats.org/officeDocument/2006/relationships/image" Target="../media/image22.wmf"/><Relationship Id="rId23" Type="http://schemas.openxmlformats.org/officeDocument/2006/relationships/image" Target="../media/image26.wmf"/><Relationship Id="rId10" Type="http://schemas.openxmlformats.org/officeDocument/2006/relationships/oleObject" Target="../embeddings/oleObject3.bin"/><Relationship Id="rId19" Type="http://schemas.openxmlformats.org/officeDocument/2006/relationships/image" Target="../media/image24.wmf"/><Relationship Id="rId4" Type="http://schemas.openxmlformats.org/officeDocument/2006/relationships/image" Target="../media/image28.png"/><Relationship Id="rId9" Type="http://schemas.openxmlformats.org/officeDocument/2006/relationships/image" Target="../media/image19.wmf"/><Relationship Id="rId14" Type="http://schemas.openxmlformats.org/officeDocument/2006/relationships/oleObject" Target="../embeddings/oleObject5.bin"/><Relationship Id="rId22"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2.emf"/><Relationship Id="rId4" Type="http://schemas.openxmlformats.org/officeDocument/2006/relationships/image" Target="../media/image3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733474" y="2152823"/>
            <a:ext cx="8725048" cy="1060855"/>
          </a:xfrm>
        </p:spPr>
        <p:txBody>
          <a:bodyPr/>
          <a:lstStyle/>
          <a:p>
            <a:r>
              <a:rPr lang="en-US" altLang="zh-CN" sz="3200" dirty="0">
                <a:solidFill>
                  <a:srgbClr val="C00000"/>
                </a:solidFill>
                <a:latin typeface="微软雅黑" panose="020B0503020204020204" pitchFamily="34" charset="-122"/>
                <a:ea typeface="微软雅黑" panose="020B0503020204020204" pitchFamily="34" charset="-122"/>
              </a:rPr>
              <a:t>5G+TSN</a:t>
            </a:r>
            <a:r>
              <a:rPr lang="zh-CN" altLang="en-US" sz="3200" dirty="0">
                <a:solidFill>
                  <a:srgbClr val="C00000"/>
                </a:solidFill>
                <a:latin typeface="微软雅黑" panose="020B0503020204020204" pitchFamily="34" charset="-122"/>
                <a:ea typeface="微软雅黑" panose="020B0503020204020204" pitchFamily="34" charset="-122"/>
              </a:rPr>
              <a:t>异构网络时钟同步算法</a:t>
            </a:r>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a:xfrm>
            <a:off x="4339627" y="5196924"/>
            <a:ext cx="3512746" cy="454025"/>
          </a:xfrm>
        </p:spPr>
        <p:txBody>
          <a:bodyPr/>
          <a:lstStyle/>
          <a:p>
            <a:fld id="{6D32D5AE-227B-4E3E-8B8D-5364C94AF704}" type="datetime3">
              <a:rPr lang="zh-CN" altLang="en-US" smtClean="0">
                <a:latin typeface="微软雅黑" panose="020B0503020204020204" pitchFamily="34" charset="-122"/>
                <a:ea typeface="微软雅黑" panose="020B0503020204020204" pitchFamily="34" charset="-122"/>
              </a:rPr>
              <a:t>2023年2月27日星期一</a:t>
            </a:fld>
            <a:endParaRPr lang="zh-CN" altLang="en-US" dirty="0">
              <a:latin typeface="微软雅黑" panose="020B0503020204020204" pitchFamily="34" charset="-122"/>
              <a:ea typeface="微软雅黑" panose="020B0503020204020204" pitchFamily="34" charset="-122"/>
            </a:endParaRP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4034908" y="4089120"/>
            <a:ext cx="4122181" cy="598488"/>
          </a:xfrm>
        </p:spPr>
        <p:txBody>
          <a:body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汇 报 人：陈相</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45CF250A-84A9-4817-B5B0-E0E8B940295B}"/>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ECB56CE1-4BAB-4044-9B13-1FB128FFA58A}"/>
              </a:ext>
            </a:extLst>
          </p:cNvPr>
          <p:cNvGrpSpPr/>
          <p:nvPr/>
        </p:nvGrpSpPr>
        <p:grpSpPr>
          <a:xfrm>
            <a:off x="-13138" y="-5222"/>
            <a:ext cx="2717030" cy="785615"/>
            <a:chOff x="-13138" y="-5222"/>
            <a:chExt cx="2717030" cy="785615"/>
          </a:xfrm>
        </p:grpSpPr>
        <p:sp>
          <p:nvSpPr>
            <p:cNvPr id="15" name="矩形 14">
              <a:extLst>
                <a:ext uri="{FF2B5EF4-FFF2-40B4-BE49-F238E27FC236}">
                  <a16:creationId xmlns:a16="http://schemas.microsoft.com/office/drawing/2014/main" id="{B0A1CFB4-91B4-4B69-9B06-C00AC5C9C66E}"/>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B4646D9-AFA8-4231-873A-69DDB1B3DD1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
        <p:nvSpPr>
          <p:cNvPr id="11" name="文本占位符 9">
            <a:extLst>
              <a:ext uri="{FF2B5EF4-FFF2-40B4-BE49-F238E27FC236}">
                <a16:creationId xmlns:a16="http://schemas.microsoft.com/office/drawing/2014/main" id="{6C0C2718-0405-409E-A731-530914901315}"/>
              </a:ext>
            </a:extLst>
          </p:cNvPr>
          <p:cNvSpPr txBox="1">
            <a:spLocks/>
          </p:cNvSpPr>
          <p:nvPr/>
        </p:nvSpPr>
        <p:spPr>
          <a:xfrm>
            <a:off x="4034909" y="4493400"/>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指导老师：陈彩莲老师</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10</a:t>
            </a:fld>
            <a:endParaRPr lang="zh-CN" altLang="en-US" dirty="0"/>
          </a:p>
        </p:txBody>
      </p:sp>
      <p:sp>
        <p:nvSpPr>
          <p:cNvPr id="3" name="文本占位符 2"/>
          <p:cNvSpPr>
            <a:spLocks noGrp="1"/>
          </p:cNvSpPr>
          <p:nvPr>
            <p:ph type="body" sz="quarter" idx="14"/>
          </p:nvPr>
        </p:nvSpPr>
        <p:spPr/>
        <p:txBody>
          <a:bodyPr/>
          <a:lstStyle/>
          <a:p>
            <a:endParaRPr lang="zh-CN" altLang="en-US"/>
          </a:p>
        </p:txBody>
      </p:sp>
      <p:sp>
        <p:nvSpPr>
          <p:cNvPr id="5" name="文本框 4"/>
          <p:cNvSpPr txBox="1"/>
          <p:nvPr/>
        </p:nvSpPr>
        <p:spPr>
          <a:xfrm>
            <a:off x="3115340" y="1371600"/>
            <a:ext cx="4731488" cy="646331"/>
          </a:xfrm>
          <a:prstGeom prst="rect">
            <a:avLst/>
          </a:prstGeom>
          <a:noFill/>
        </p:spPr>
        <p:txBody>
          <a:bodyPr wrap="square" rtlCol="0">
            <a:spAutoFit/>
          </a:bodyPr>
          <a:lstStyle/>
          <a:p>
            <a:r>
              <a:rPr lang="zh-CN" altLang="en-US" dirty="0"/>
              <a:t>整个网络形成大的</a:t>
            </a:r>
            <a:r>
              <a:rPr lang="en-US" altLang="zh-CN" dirty="0" err="1"/>
              <a:t>ud</a:t>
            </a:r>
            <a:r>
              <a:rPr lang="zh-CN" altLang="en-US" dirty="0"/>
              <a:t>，每个</a:t>
            </a:r>
            <a:r>
              <a:rPr lang="en-US" altLang="zh-CN" dirty="0" err="1"/>
              <a:t>tsn</a:t>
            </a:r>
            <a:r>
              <a:rPr lang="zh-CN" altLang="en-US" dirty="0"/>
              <a:t>聚落形成小的</a:t>
            </a:r>
            <a:r>
              <a:rPr lang="en-US" altLang="zh-CN" dirty="0" err="1"/>
              <a:t>wd</a:t>
            </a:r>
            <a:endParaRPr lang="zh-CN" altLang="en-US" dirty="0"/>
          </a:p>
        </p:txBody>
      </p:sp>
      <p:pic>
        <p:nvPicPr>
          <p:cNvPr id="6" name="图片 5"/>
          <p:cNvPicPr>
            <a:picLocks noChangeAspect="1"/>
          </p:cNvPicPr>
          <p:nvPr/>
        </p:nvPicPr>
        <p:blipFill>
          <a:blip r:embed="rId2"/>
          <a:stretch>
            <a:fillRect/>
          </a:stretch>
        </p:blipFill>
        <p:spPr>
          <a:xfrm>
            <a:off x="3440076" y="2432973"/>
            <a:ext cx="5524500" cy="3076575"/>
          </a:xfrm>
          <a:prstGeom prst="rect">
            <a:avLst/>
          </a:prstGeom>
        </p:spPr>
      </p:pic>
    </p:spTree>
    <p:extLst>
      <p:ext uri="{BB962C8B-B14F-4D97-AF65-F5344CB8AC3E}">
        <p14:creationId xmlns:p14="http://schemas.microsoft.com/office/powerpoint/2010/main" val="706131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flipH="1">
            <a:off x="5797158" y="2325467"/>
            <a:ext cx="154249" cy="1112372"/>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4903433" y="2325468"/>
            <a:ext cx="1047975" cy="367017"/>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5349000" y="1313969"/>
            <a:ext cx="602407" cy="1011498"/>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690296" y="2379861"/>
            <a:ext cx="878562" cy="15678"/>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452296" y="2379862"/>
            <a:ext cx="141625" cy="102532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586429" y="2395536"/>
            <a:ext cx="898003" cy="26670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589082" y="1321198"/>
            <a:ext cx="615689" cy="107433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0"/>
          </p:nvPr>
        </p:nvSpPr>
        <p:spPr/>
        <p:txBody>
          <a:bodyPr/>
          <a:lstStyle/>
          <a:p>
            <a:fld id="{6C53781C-E1F6-4315-A39D-61273F2E0596}" type="slidenum">
              <a:rPr lang="zh-CN" altLang="en-US" smtClean="0"/>
              <a:pPr/>
              <a:t>11</a:t>
            </a:fld>
            <a:endParaRPr lang="zh-CN" altLang="en-US" dirty="0"/>
          </a:p>
        </p:txBody>
      </p:sp>
      <p:sp>
        <p:nvSpPr>
          <p:cNvPr id="3" name="文本占位符 2"/>
          <p:cNvSpPr>
            <a:spLocks noGrp="1"/>
          </p:cNvSpPr>
          <p:nvPr>
            <p:ph type="body" sz="quarter" idx="14"/>
          </p:nvPr>
        </p:nvSpPr>
        <p:spPr/>
        <p:txBody>
          <a:bodyPr/>
          <a:lstStyle/>
          <a:p>
            <a:r>
              <a:rPr lang="zh-CN" altLang="en-US" dirty="0"/>
              <a:t>研究内容一：混合架构时钟同步机制</a:t>
            </a:r>
          </a:p>
        </p:txBody>
      </p:sp>
      <p:sp>
        <p:nvSpPr>
          <p:cNvPr id="4" name="椭圆 3"/>
          <p:cNvSpPr/>
          <p:nvPr/>
        </p:nvSpPr>
        <p:spPr>
          <a:xfrm>
            <a:off x="2221978" y="3171824"/>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358764" y="2162175"/>
            <a:ext cx="460636" cy="466725"/>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endParaRPr>
          </a:p>
        </p:txBody>
      </p:sp>
      <p:sp>
        <p:nvSpPr>
          <p:cNvPr id="6" name="椭圆 5"/>
          <p:cNvSpPr/>
          <p:nvPr/>
        </p:nvSpPr>
        <p:spPr>
          <a:xfrm>
            <a:off x="3254114" y="2428874"/>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74453" y="1087834"/>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450453" y="2162175"/>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9" name="对象 28"/>
          <p:cNvGraphicFramePr>
            <a:graphicFrameLocks noChangeAspect="1"/>
          </p:cNvGraphicFramePr>
          <p:nvPr>
            <p:extLst>
              <p:ext uri="{D42A27DB-BD31-4B8C-83A1-F6EECF244321}">
                <p14:modId xmlns:p14="http://schemas.microsoft.com/office/powerpoint/2010/main" val="4269932658"/>
              </p:ext>
            </p:extLst>
          </p:nvPr>
        </p:nvGraphicFramePr>
        <p:xfrm>
          <a:off x="3392488" y="2563813"/>
          <a:ext cx="211137" cy="228600"/>
        </p:xfrm>
        <a:graphic>
          <a:graphicData uri="http://schemas.openxmlformats.org/presentationml/2006/ole">
            <mc:AlternateContent xmlns:mc="http://schemas.openxmlformats.org/markup-compatibility/2006">
              <mc:Choice xmlns:v="urn:schemas-microsoft-com:vml" Requires="v">
                <p:oleObj spid="_x0000_s3606" name="AxMath" r:id="rId3" imgW="211680" imgH="228960" progId="Equation.AxMath">
                  <p:embed/>
                </p:oleObj>
              </mc:Choice>
              <mc:Fallback>
                <p:oleObj name="AxMath" r:id="rId3" imgW="211680" imgH="228960" progId="Equation.AxMath">
                  <p:embed/>
                  <p:pic>
                    <p:nvPicPr>
                      <p:cNvPr id="0" name=""/>
                      <p:cNvPicPr/>
                      <p:nvPr/>
                    </p:nvPicPr>
                    <p:blipFill>
                      <a:blip r:embed="rId4"/>
                      <a:stretch>
                        <a:fillRect/>
                      </a:stretch>
                    </p:blipFill>
                    <p:spPr>
                      <a:xfrm>
                        <a:off x="3392488" y="2563813"/>
                        <a:ext cx="211137" cy="228600"/>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3817062875"/>
              </p:ext>
            </p:extLst>
          </p:nvPr>
        </p:nvGraphicFramePr>
        <p:xfrm>
          <a:off x="3119438" y="1211263"/>
          <a:ext cx="209550" cy="228600"/>
        </p:xfrm>
        <a:graphic>
          <a:graphicData uri="http://schemas.openxmlformats.org/presentationml/2006/ole">
            <mc:AlternateContent xmlns:mc="http://schemas.openxmlformats.org/markup-compatibility/2006">
              <mc:Choice xmlns:v="urn:schemas-microsoft-com:vml" Requires="v">
                <p:oleObj spid="_x0000_s3607" name="AxMath" r:id="rId5" imgW="210240" imgH="228960" progId="Equation.AxMath">
                  <p:embed/>
                </p:oleObj>
              </mc:Choice>
              <mc:Fallback>
                <p:oleObj name="AxMath" r:id="rId5" imgW="210240" imgH="228960" progId="Equation.AxMath">
                  <p:embed/>
                  <p:pic>
                    <p:nvPicPr>
                      <p:cNvPr id="29" name="对象 28"/>
                      <p:cNvPicPr/>
                      <p:nvPr/>
                    </p:nvPicPr>
                    <p:blipFill>
                      <a:blip r:embed="rId6"/>
                      <a:stretch>
                        <a:fillRect/>
                      </a:stretch>
                    </p:blipFill>
                    <p:spPr>
                      <a:xfrm>
                        <a:off x="3119438" y="1211263"/>
                        <a:ext cx="209550" cy="22860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03375373"/>
              </p:ext>
            </p:extLst>
          </p:nvPr>
        </p:nvGraphicFramePr>
        <p:xfrm>
          <a:off x="1568472" y="2300286"/>
          <a:ext cx="203200" cy="228600"/>
        </p:xfrm>
        <a:graphic>
          <a:graphicData uri="http://schemas.openxmlformats.org/presentationml/2006/ole">
            <mc:AlternateContent xmlns:mc="http://schemas.openxmlformats.org/markup-compatibility/2006">
              <mc:Choice xmlns:v="urn:schemas-microsoft-com:vml" Requires="v">
                <p:oleObj spid="_x0000_s3608" name="AxMath" r:id="rId7" imgW="203040" imgH="228960" progId="Equation.AxMath">
                  <p:embed/>
                </p:oleObj>
              </mc:Choice>
              <mc:Fallback>
                <p:oleObj name="AxMath" r:id="rId7" imgW="203040" imgH="228960" progId="Equation.AxMath">
                  <p:embed/>
                  <p:pic>
                    <p:nvPicPr>
                      <p:cNvPr id="29" name="对象 28"/>
                      <p:cNvPicPr/>
                      <p:nvPr/>
                    </p:nvPicPr>
                    <p:blipFill>
                      <a:blip r:embed="rId8"/>
                      <a:stretch>
                        <a:fillRect/>
                      </a:stretch>
                    </p:blipFill>
                    <p:spPr>
                      <a:xfrm>
                        <a:off x="1568472" y="2300286"/>
                        <a:ext cx="203200" cy="228600"/>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887459163"/>
              </p:ext>
            </p:extLst>
          </p:nvPr>
        </p:nvGraphicFramePr>
        <p:xfrm>
          <a:off x="2346325" y="3290888"/>
          <a:ext cx="214313" cy="228600"/>
        </p:xfrm>
        <a:graphic>
          <a:graphicData uri="http://schemas.openxmlformats.org/presentationml/2006/ole">
            <mc:AlternateContent xmlns:mc="http://schemas.openxmlformats.org/markup-compatibility/2006">
              <mc:Choice xmlns:v="urn:schemas-microsoft-com:vml" Requires="v">
                <p:oleObj spid="_x0000_s3609" name="AxMath" r:id="rId9" imgW="214920" imgH="228960" progId="Equation.AxMath">
                  <p:embed/>
                </p:oleObj>
              </mc:Choice>
              <mc:Fallback>
                <p:oleObj name="AxMath" r:id="rId9" imgW="214920" imgH="228960" progId="Equation.AxMath">
                  <p:embed/>
                  <p:pic>
                    <p:nvPicPr>
                      <p:cNvPr id="29" name="对象 28"/>
                      <p:cNvPicPr/>
                      <p:nvPr/>
                    </p:nvPicPr>
                    <p:blipFill>
                      <a:blip r:embed="rId10"/>
                      <a:stretch>
                        <a:fillRect/>
                      </a:stretch>
                    </p:blipFill>
                    <p:spPr>
                      <a:xfrm>
                        <a:off x="2346325" y="3290888"/>
                        <a:ext cx="214313" cy="228600"/>
                      </a:xfrm>
                      <a:prstGeom prst="rect">
                        <a:avLst/>
                      </a:prstGeom>
                    </p:spPr>
                  </p:pic>
                </p:oleObj>
              </mc:Fallback>
            </mc:AlternateContent>
          </a:graphicData>
        </a:graphic>
      </p:graphicFrame>
      <p:sp>
        <p:nvSpPr>
          <p:cNvPr id="33" name="椭圆 32"/>
          <p:cNvSpPr/>
          <p:nvPr/>
        </p:nvSpPr>
        <p:spPr>
          <a:xfrm>
            <a:off x="5721089" y="2092105"/>
            <a:ext cx="460636" cy="466725"/>
          </a:xfrm>
          <a:prstGeom prst="ellipse">
            <a:avLst/>
          </a:prstGeom>
          <a:solidFill>
            <a:schemeClr val="bg1"/>
          </a:solid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23855991"/>
              </p:ext>
            </p:extLst>
          </p:nvPr>
        </p:nvGraphicFramePr>
        <p:xfrm>
          <a:off x="2527191" y="2273399"/>
          <a:ext cx="166687" cy="228600"/>
        </p:xfrm>
        <a:graphic>
          <a:graphicData uri="http://schemas.openxmlformats.org/presentationml/2006/ole">
            <mc:AlternateContent xmlns:mc="http://schemas.openxmlformats.org/markup-compatibility/2006">
              <mc:Choice xmlns:v="urn:schemas-microsoft-com:vml" Requires="v">
                <p:oleObj spid="_x0000_s3610" name="AxMath" r:id="rId11" imgW="167040" imgH="228960" progId="Equation.AxMath">
                  <p:embed/>
                </p:oleObj>
              </mc:Choice>
              <mc:Fallback>
                <p:oleObj name="AxMath" r:id="rId11" imgW="167040" imgH="228960" progId="Equation.AxMath">
                  <p:embed/>
                  <p:pic>
                    <p:nvPicPr>
                      <p:cNvPr id="0" name=""/>
                      <p:cNvPicPr/>
                      <p:nvPr/>
                    </p:nvPicPr>
                    <p:blipFill>
                      <a:blip r:embed="rId12"/>
                      <a:stretch>
                        <a:fillRect/>
                      </a:stretch>
                    </p:blipFill>
                    <p:spPr>
                      <a:xfrm>
                        <a:off x="2527191" y="2273399"/>
                        <a:ext cx="166687" cy="228600"/>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260476974"/>
              </p:ext>
            </p:extLst>
          </p:nvPr>
        </p:nvGraphicFramePr>
        <p:xfrm>
          <a:off x="5874282" y="2230523"/>
          <a:ext cx="174625" cy="228600"/>
        </p:xfrm>
        <a:graphic>
          <a:graphicData uri="http://schemas.openxmlformats.org/presentationml/2006/ole">
            <mc:AlternateContent xmlns:mc="http://schemas.openxmlformats.org/markup-compatibility/2006">
              <mc:Choice xmlns:v="urn:schemas-microsoft-com:vml" Requires="v">
                <p:oleObj spid="_x0000_s3611" name="AxMath" r:id="rId13" imgW="173880" imgH="228960" progId="Equation.AxMath">
                  <p:embed/>
                </p:oleObj>
              </mc:Choice>
              <mc:Fallback>
                <p:oleObj name="AxMath" r:id="rId13" imgW="173880" imgH="228960" progId="Equation.AxMath">
                  <p:embed/>
                  <p:pic>
                    <p:nvPicPr>
                      <p:cNvPr id="0" name=""/>
                      <p:cNvPicPr/>
                      <p:nvPr/>
                    </p:nvPicPr>
                    <p:blipFill>
                      <a:blip r:embed="rId14"/>
                      <a:stretch>
                        <a:fillRect/>
                      </a:stretch>
                    </p:blipFill>
                    <p:spPr>
                      <a:xfrm>
                        <a:off x="5874282" y="2230523"/>
                        <a:ext cx="174625" cy="228600"/>
                      </a:xfrm>
                      <a:prstGeom prst="rect">
                        <a:avLst/>
                      </a:prstGeom>
                    </p:spPr>
                  </p:pic>
                </p:oleObj>
              </mc:Fallback>
            </mc:AlternateContent>
          </a:graphicData>
        </a:graphic>
      </p:graphicFrame>
      <p:sp>
        <p:nvSpPr>
          <p:cNvPr id="37" name="椭圆 36"/>
          <p:cNvSpPr/>
          <p:nvPr/>
        </p:nvSpPr>
        <p:spPr>
          <a:xfrm>
            <a:off x="4634455" y="2444750"/>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121247" y="1080768"/>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66840" y="3183035"/>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a:stCxn id="6" idx="6"/>
            <a:endCxn id="37" idx="2"/>
          </p:cNvCxnSpPr>
          <p:nvPr/>
        </p:nvCxnSpPr>
        <p:spPr>
          <a:xfrm>
            <a:off x="3714750" y="2662237"/>
            <a:ext cx="919705" cy="1587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119438" y="2092105"/>
            <a:ext cx="2147887" cy="1198783"/>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1228960" y="973619"/>
            <a:ext cx="460636" cy="466244"/>
          </a:xfrm>
          <a:prstGeom prst="ellipse">
            <a:avLst/>
          </a:prstGeom>
          <a:solidFill>
            <a:schemeClr val="bg1"/>
          </a:solid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endParaRPr>
          </a:p>
        </p:txBody>
      </p:sp>
      <p:sp>
        <p:nvSpPr>
          <p:cNvPr id="57" name="椭圆 56"/>
          <p:cNvSpPr/>
          <p:nvPr/>
        </p:nvSpPr>
        <p:spPr>
          <a:xfrm>
            <a:off x="10757704" y="1695450"/>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p:nvPr/>
        </p:nvCxnSpPr>
        <p:spPr>
          <a:xfrm>
            <a:off x="10757704" y="1238449"/>
            <a:ext cx="0" cy="381793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9951389" y="2268636"/>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9117047" y="2824163"/>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8405421" y="3334224"/>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7696392" y="4098367"/>
            <a:ext cx="460636" cy="466725"/>
          </a:xfrm>
          <a:prstGeom prst="ellipse">
            <a:avLst/>
          </a:prstGeom>
          <a:solidFill>
            <a:schemeClr val="bg1"/>
          </a:solid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endParaRPr>
          </a:p>
        </p:txBody>
      </p:sp>
      <p:cxnSp>
        <p:nvCxnSpPr>
          <p:cNvPr id="66" name="直接连接符 65"/>
          <p:cNvCxnSpPr/>
          <p:nvPr/>
        </p:nvCxnSpPr>
        <p:spPr>
          <a:xfrm>
            <a:off x="9951389" y="1211263"/>
            <a:ext cx="0" cy="381793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9122714" y="1238448"/>
            <a:ext cx="0" cy="381793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405421" y="1262855"/>
            <a:ext cx="0" cy="393779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9" name="对象 68"/>
          <p:cNvGraphicFramePr>
            <a:graphicFrameLocks noChangeAspect="1"/>
          </p:cNvGraphicFramePr>
          <p:nvPr>
            <p:extLst>
              <p:ext uri="{D42A27DB-BD31-4B8C-83A1-F6EECF244321}">
                <p14:modId xmlns:p14="http://schemas.microsoft.com/office/powerpoint/2010/main" val="1016323632"/>
              </p:ext>
            </p:extLst>
          </p:nvPr>
        </p:nvGraphicFramePr>
        <p:xfrm>
          <a:off x="11375934" y="1109387"/>
          <a:ext cx="166687" cy="228364"/>
        </p:xfrm>
        <a:graphic>
          <a:graphicData uri="http://schemas.openxmlformats.org/presentationml/2006/ole">
            <mc:AlternateContent xmlns:mc="http://schemas.openxmlformats.org/markup-compatibility/2006">
              <mc:Choice xmlns:v="urn:schemas-microsoft-com:vml" Requires="v">
                <p:oleObj spid="_x0000_s3612" name="AxMath" r:id="rId15" imgW="167040" imgH="228960" progId="Equation.AxMath">
                  <p:embed/>
                </p:oleObj>
              </mc:Choice>
              <mc:Fallback>
                <p:oleObj name="AxMath" r:id="rId15" imgW="167040" imgH="228960" progId="Equation.AxMath">
                  <p:embed/>
                  <p:pic>
                    <p:nvPicPr>
                      <p:cNvPr id="0" name=""/>
                      <p:cNvPicPr/>
                      <p:nvPr/>
                    </p:nvPicPr>
                    <p:blipFill>
                      <a:blip r:embed="rId16"/>
                      <a:stretch>
                        <a:fillRect/>
                      </a:stretch>
                    </p:blipFill>
                    <p:spPr>
                      <a:xfrm>
                        <a:off x="11375934" y="1109387"/>
                        <a:ext cx="166687" cy="228364"/>
                      </a:xfrm>
                      <a:prstGeom prst="rect">
                        <a:avLst/>
                      </a:prstGeom>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2638511927"/>
              </p:ext>
            </p:extLst>
          </p:nvPr>
        </p:nvGraphicFramePr>
        <p:xfrm>
          <a:off x="10871200" y="1814513"/>
          <a:ext cx="273050" cy="228600"/>
        </p:xfrm>
        <a:graphic>
          <a:graphicData uri="http://schemas.openxmlformats.org/presentationml/2006/ole">
            <mc:AlternateContent xmlns:mc="http://schemas.openxmlformats.org/markup-compatibility/2006">
              <mc:Choice xmlns:v="urn:schemas-microsoft-com:vml" Requires="v">
                <p:oleObj spid="_x0000_s3613" name="AxMath" r:id="rId17" imgW="272880" imgH="227880" progId="Equation.AxMath">
                  <p:embed/>
                </p:oleObj>
              </mc:Choice>
              <mc:Fallback>
                <p:oleObj name="AxMath" r:id="rId17" imgW="272880" imgH="227880" progId="Equation.AxMath">
                  <p:embed/>
                  <p:pic>
                    <p:nvPicPr>
                      <p:cNvPr id="29" name="对象 28"/>
                      <p:cNvPicPr/>
                      <p:nvPr/>
                    </p:nvPicPr>
                    <p:blipFill>
                      <a:blip r:embed="rId18"/>
                      <a:stretch>
                        <a:fillRect/>
                      </a:stretch>
                    </p:blipFill>
                    <p:spPr>
                      <a:xfrm>
                        <a:off x="10871200" y="1814513"/>
                        <a:ext cx="273050" cy="228600"/>
                      </a:xfrm>
                      <a:prstGeom prst="rect">
                        <a:avLst/>
                      </a:prstGeom>
                    </p:spPr>
                  </p:pic>
                </p:oleObj>
              </mc:Fallback>
            </mc:AlternateContent>
          </a:graphicData>
        </a:graphic>
      </p:graphicFrame>
      <p:graphicFrame>
        <p:nvGraphicFramePr>
          <p:cNvPr id="71" name="对象 70"/>
          <p:cNvGraphicFramePr>
            <a:graphicFrameLocks noChangeAspect="1"/>
          </p:cNvGraphicFramePr>
          <p:nvPr>
            <p:extLst>
              <p:ext uri="{D42A27DB-BD31-4B8C-83A1-F6EECF244321}">
                <p14:modId xmlns:p14="http://schemas.microsoft.com/office/powerpoint/2010/main" val="3046821639"/>
              </p:ext>
            </p:extLst>
          </p:nvPr>
        </p:nvGraphicFramePr>
        <p:xfrm>
          <a:off x="10097279" y="2395536"/>
          <a:ext cx="211137" cy="228600"/>
        </p:xfrm>
        <a:graphic>
          <a:graphicData uri="http://schemas.openxmlformats.org/presentationml/2006/ole">
            <mc:AlternateContent xmlns:mc="http://schemas.openxmlformats.org/markup-compatibility/2006">
              <mc:Choice xmlns:v="urn:schemas-microsoft-com:vml" Requires="v">
                <p:oleObj spid="_x0000_s3614" name="AxMath" r:id="rId19" imgW="211680" imgH="228960" progId="Equation.AxMath">
                  <p:embed/>
                </p:oleObj>
              </mc:Choice>
              <mc:Fallback>
                <p:oleObj name="AxMath" r:id="rId19" imgW="211680" imgH="228960" progId="Equation.AxMath">
                  <p:embed/>
                  <p:pic>
                    <p:nvPicPr>
                      <p:cNvPr id="70" name="对象 69"/>
                      <p:cNvPicPr/>
                      <p:nvPr/>
                    </p:nvPicPr>
                    <p:blipFill>
                      <a:blip r:embed="rId4"/>
                      <a:stretch>
                        <a:fillRect/>
                      </a:stretch>
                    </p:blipFill>
                    <p:spPr>
                      <a:xfrm>
                        <a:off x="10097279" y="2395536"/>
                        <a:ext cx="211137" cy="228600"/>
                      </a:xfrm>
                      <a:prstGeom prst="rect">
                        <a:avLst/>
                      </a:prstGeom>
                    </p:spPr>
                  </p:pic>
                </p:oleObj>
              </mc:Fallback>
            </mc:AlternateContent>
          </a:graphicData>
        </a:graphic>
      </p:graphicFrame>
      <p:graphicFrame>
        <p:nvGraphicFramePr>
          <p:cNvPr id="72" name="对象 71"/>
          <p:cNvGraphicFramePr>
            <a:graphicFrameLocks noChangeAspect="1"/>
          </p:cNvGraphicFramePr>
          <p:nvPr>
            <p:extLst>
              <p:ext uri="{D42A27DB-BD31-4B8C-83A1-F6EECF244321}">
                <p14:modId xmlns:p14="http://schemas.microsoft.com/office/powerpoint/2010/main" val="2708427551"/>
              </p:ext>
            </p:extLst>
          </p:nvPr>
        </p:nvGraphicFramePr>
        <p:xfrm>
          <a:off x="7839397" y="4217429"/>
          <a:ext cx="174625" cy="228600"/>
        </p:xfrm>
        <a:graphic>
          <a:graphicData uri="http://schemas.openxmlformats.org/presentationml/2006/ole">
            <mc:AlternateContent xmlns:mc="http://schemas.openxmlformats.org/markup-compatibility/2006">
              <mc:Choice xmlns:v="urn:schemas-microsoft-com:vml" Requires="v">
                <p:oleObj spid="_x0000_s3615" name="AxMath" r:id="rId20" imgW="173880" imgH="228960" progId="Equation.AxMath">
                  <p:embed/>
                </p:oleObj>
              </mc:Choice>
              <mc:Fallback>
                <p:oleObj name="AxMath" r:id="rId20" imgW="173880" imgH="228960" progId="Equation.AxMath">
                  <p:embed/>
                  <p:pic>
                    <p:nvPicPr>
                      <p:cNvPr id="36" name="对象 35"/>
                      <p:cNvPicPr/>
                      <p:nvPr/>
                    </p:nvPicPr>
                    <p:blipFill>
                      <a:blip r:embed="rId14"/>
                      <a:stretch>
                        <a:fillRect/>
                      </a:stretch>
                    </p:blipFill>
                    <p:spPr>
                      <a:xfrm>
                        <a:off x="7839397" y="4217429"/>
                        <a:ext cx="174625" cy="228600"/>
                      </a:xfrm>
                      <a:prstGeom prst="rect">
                        <a:avLst/>
                      </a:prstGeom>
                    </p:spPr>
                  </p:pic>
                </p:oleObj>
              </mc:Fallback>
            </mc:AlternateContent>
          </a:graphicData>
        </a:graphic>
      </p:graphicFrame>
      <p:graphicFrame>
        <p:nvGraphicFramePr>
          <p:cNvPr id="73" name="对象 72"/>
          <p:cNvGraphicFramePr>
            <a:graphicFrameLocks noChangeAspect="1"/>
          </p:cNvGraphicFramePr>
          <p:nvPr>
            <p:extLst>
              <p:ext uri="{D42A27DB-BD31-4B8C-83A1-F6EECF244321}">
                <p14:modId xmlns:p14="http://schemas.microsoft.com/office/powerpoint/2010/main" val="3238835453"/>
              </p:ext>
            </p:extLst>
          </p:nvPr>
        </p:nvGraphicFramePr>
        <p:xfrm>
          <a:off x="8526286" y="3453494"/>
          <a:ext cx="273050" cy="228600"/>
        </p:xfrm>
        <a:graphic>
          <a:graphicData uri="http://schemas.openxmlformats.org/presentationml/2006/ole">
            <mc:AlternateContent xmlns:mc="http://schemas.openxmlformats.org/markup-compatibility/2006">
              <mc:Choice xmlns:v="urn:schemas-microsoft-com:vml" Requires="v">
                <p:oleObj spid="_x0000_s3616" name="AxMath" r:id="rId21" imgW="272880" imgH="227880" progId="Equation.AxMath">
                  <p:embed/>
                </p:oleObj>
              </mc:Choice>
              <mc:Fallback>
                <p:oleObj name="AxMath" r:id="rId21" imgW="272880" imgH="227880" progId="Equation.AxMath">
                  <p:embed/>
                  <p:pic>
                    <p:nvPicPr>
                      <p:cNvPr id="70" name="对象 69"/>
                      <p:cNvPicPr/>
                      <p:nvPr/>
                    </p:nvPicPr>
                    <p:blipFill>
                      <a:blip r:embed="rId18"/>
                      <a:stretch>
                        <a:fillRect/>
                      </a:stretch>
                    </p:blipFill>
                    <p:spPr>
                      <a:xfrm>
                        <a:off x="8526286" y="3453494"/>
                        <a:ext cx="273050" cy="228600"/>
                      </a:xfrm>
                      <a:prstGeom prst="rect">
                        <a:avLst/>
                      </a:prstGeom>
                    </p:spPr>
                  </p:pic>
                </p:oleObj>
              </mc:Fallback>
            </mc:AlternateContent>
          </a:graphicData>
        </a:graphic>
      </p:graphicFrame>
      <p:graphicFrame>
        <p:nvGraphicFramePr>
          <p:cNvPr id="74" name="对象 73"/>
          <p:cNvGraphicFramePr>
            <a:graphicFrameLocks noChangeAspect="1"/>
          </p:cNvGraphicFramePr>
          <p:nvPr>
            <p:extLst>
              <p:ext uri="{D42A27DB-BD31-4B8C-83A1-F6EECF244321}">
                <p14:modId xmlns:p14="http://schemas.microsoft.com/office/powerpoint/2010/main" val="2662174207"/>
              </p:ext>
            </p:extLst>
          </p:nvPr>
        </p:nvGraphicFramePr>
        <p:xfrm>
          <a:off x="4756150" y="2563813"/>
          <a:ext cx="209550" cy="228600"/>
        </p:xfrm>
        <a:graphic>
          <a:graphicData uri="http://schemas.openxmlformats.org/presentationml/2006/ole">
            <mc:AlternateContent xmlns:mc="http://schemas.openxmlformats.org/markup-compatibility/2006">
              <mc:Choice xmlns:v="urn:schemas-microsoft-com:vml" Requires="v">
                <p:oleObj spid="_x0000_s3617" name="AxMath" r:id="rId22" imgW="210240" imgH="228960" progId="Equation.AxMath">
                  <p:embed/>
                </p:oleObj>
              </mc:Choice>
              <mc:Fallback>
                <p:oleObj name="AxMath" r:id="rId22" imgW="210240" imgH="228960" progId="Equation.AxMath">
                  <p:embed/>
                  <p:pic>
                    <p:nvPicPr>
                      <p:cNvPr id="29" name="对象 28"/>
                      <p:cNvPicPr/>
                      <p:nvPr/>
                    </p:nvPicPr>
                    <p:blipFill>
                      <a:blip r:embed="rId23"/>
                      <a:stretch>
                        <a:fillRect/>
                      </a:stretch>
                    </p:blipFill>
                    <p:spPr>
                      <a:xfrm>
                        <a:off x="4756150" y="2563813"/>
                        <a:ext cx="209550" cy="228600"/>
                      </a:xfrm>
                      <a:prstGeom prst="rect">
                        <a:avLst/>
                      </a:prstGeom>
                    </p:spPr>
                  </p:pic>
                </p:oleObj>
              </mc:Fallback>
            </mc:AlternateContent>
          </a:graphicData>
        </a:graphic>
      </p:graphicFrame>
      <p:graphicFrame>
        <p:nvGraphicFramePr>
          <p:cNvPr id="75" name="对象 74"/>
          <p:cNvGraphicFramePr>
            <a:graphicFrameLocks noChangeAspect="1"/>
          </p:cNvGraphicFramePr>
          <p:nvPr>
            <p:extLst>
              <p:ext uri="{D42A27DB-BD31-4B8C-83A1-F6EECF244321}">
                <p14:modId xmlns:p14="http://schemas.microsoft.com/office/powerpoint/2010/main" val="3027430220"/>
              </p:ext>
            </p:extLst>
          </p:nvPr>
        </p:nvGraphicFramePr>
        <p:xfrm>
          <a:off x="5269691" y="1215230"/>
          <a:ext cx="211137" cy="228600"/>
        </p:xfrm>
        <a:graphic>
          <a:graphicData uri="http://schemas.openxmlformats.org/presentationml/2006/ole">
            <mc:AlternateContent xmlns:mc="http://schemas.openxmlformats.org/markup-compatibility/2006">
              <mc:Choice xmlns:v="urn:schemas-microsoft-com:vml" Requires="v">
                <p:oleObj spid="_x0000_s3618" name="AxMath" r:id="rId24" imgW="211680" imgH="228960" progId="Equation.AxMath">
                  <p:embed/>
                </p:oleObj>
              </mc:Choice>
              <mc:Fallback>
                <p:oleObj name="AxMath" r:id="rId24" imgW="211680" imgH="228960" progId="Equation.AxMath">
                  <p:embed/>
                  <p:pic>
                    <p:nvPicPr>
                      <p:cNvPr id="29" name="对象 28"/>
                      <p:cNvPicPr/>
                      <p:nvPr/>
                    </p:nvPicPr>
                    <p:blipFill>
                      <a:blip r:embed="rId25"/>
                      <a:stretch>
                        <a:fillRect/>
                      </a:stretch>
                    </p:blipFill>
                    <p:spPr>
                      <a:xfrm>
                        <a:off x="5269691" y="1215230"/>
                        <a:ext cx="211137" cy="228600"/>
                      </a:xfrm>
                      <a:prstGeom prst="rect">
                        <a:avLst/>
                      </a:prstGeom>
                    </p:spPr>
                  </p:pic>
                </p:oleObj>
              </mc:Fallback>
            </mc:AlternateContent>
          </a:graphicData>
        </a:graphic>
      </p:graphicFrame>
      <p:graphicFrame>
        <p:nvGraphicFramePr>
          <p:cNvPr id="76" name="对象 75"/>
          <p:cNvGraphicFramePr>
            <a:graphicFrameLocks noChangeAspect="1"/>
          </p:cNvGraphicFramePr>
          <p:nvPr>
            <p:extLst>
              <p:ext uri="{D42A27DB-BD31-4B8C-83A1-F6EECF244321}">
                <p14:modId xmlns:p14="http://schemas.microsoft.com/office/powerpoint/2010/main" val="743249022"/>
              </p:ext>
            </p:extLst>
          </p:nvPr>
        </p:nvGraphicFramePr>
        <p:xfrm>
          <a:off x="9279617" y="2954435"/>
          <a:ext cx="211137" cy="228600"/>
        </p:xfrm>
        <a:graphic>
          <a:graphicData uri="http://schemas.openxmlformats.org/presentationml/2006/ole">
            <mc:AlternateContent xmlns:mc="http://schemas.openxmlformats.org/markup-compatibility/2006">
              <mc:Choice xmlns:v="urn:schemas-microsoft-com:vml" Requires="v">
                <p:oleObj spid="_x0000_s3619" name="AxMath" r:id="rId26" imgW="211680" imgH="228960" progId="Equation.AxMath">
                  <p:embed/>
                </p:oleObj>
              </mc:Choice>
              <mc:Fallback>
                <p:oleObj name="AxMath" r:id="rId26" imgW="211680" imgH="228960" progId="Equation.AxMath">
                  <p:embed/>
                  <p:pic>
                    <p:nvPicPr>
                      <p:cNvPr id="75" name="对象 74"/>
                      <p:cNvPicPr/>
                      <p:nvPr/>
                    </p:nvPicPr>
                    <p:blipFill>
                      <a:blip r:embed="rId25"/>
                      <a:stretch>
                        <a:fillRect/>
                      </a:stretch>
                    </p:blipFill>
                    <p:spPr>
                      <a:xfrm>
                        <a:off x="9279617" y="2954435"/>
                        <a:ext cx="211137" cy="228600"/>
                      </a:xfrm>
                      <a:prstGeom prst="rect">
                        <a:avLst/>
                      </a:prstGeom>
                    </p:spPr>
                  </p:pic>
                </p:oleObj>
              </mc:Fallback>
            </mc:AlternateContent>
          </a:graphicData>
        </a:graphic>
      </p:graphicFrame>
      <p:cxnSp>
        <p:nvCxnSpPr>
          <p:cNvPr id="78" name="直接箭头连接符 77"/>
          <p:cNvCxnSpPr/>
          <p:nvPr/>
        </p:nvCxnSpPr>
        <p:spPr>
          <a:xfrm flipH="1">
            <a:off x="9962188" y="2628900"/>
            <a:ext cx="806315" cy="6698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9134276" y="3569878"/>
            <a:ext cx="806315" cy="6698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H="1">
            <a:off x="8413685" y="4570341"/>
            <a:ext cx="686671" cy="51045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5" name="左大括号 84"/>
          <p:cNvSpPr/>
          <p:nvPr/>
        </p:nvSpPr>
        <p:spPr>
          <a:xfrm>
            <a:off x="8280238" y="4697610"/>
            <a:ext cx="71437" cy="358775"/>
          </a:xfrm>
          <a:prstGeom prst="leftBrace">
            <a:avLst>
              <a:gd name="adj1" fmla="val 41335"/>
              <a:gd name="adj2" fmla="val 496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6" name="左大括号 85"/>
          <p:cNvSpPr/>
          <p:nvPr/>
        </p:nvSpPr>
        <p:spPr>
          <a:xfrm>
            <a:off x="9020781" y="3874020"/>
            <a:ext cx="71437" cy="358775"/>
          </a:xfrm>
          <a:prstGeom prst="leftBrace">
            <a:avLst>
              <a:gd name="adj1" fmla="val 41335"/>
              <a:gd name="adj2" fmla="val 496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左大括号 86"/>
          <p:cNvSpPr/>
          <p:nvPr/>
        </p:nvSpPr>
        <p:spPr>
          <a:xfrm>
            <a:off x="9833054" y="2933798"/>
            <a:ext cx="71437" cy="358775"/>
          </a:xfrm>
          <a:prstGeom prst="leftBrace">
            <a:avLst>
              <a:gd name="adj1" fmla="val 41335"/>
              <a:gd name="adj2" fmla="val 496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左大括号 88"/>
          <p:cNvSpPr/>
          <p:nvPr/>
        </p:nvSpPr>
        <p:spPr>
          <a:xfrm>
            <a:off x="10638517" y="2247455"/>
            <a:ext cx="71437" cy="358775"/>
          </a:xfrm>
          <a:prstGeom prst="leftBrace">
            <a:avLst>
              <a:gd name="adj1" fmla="val 41335"/>
              <a:gd name="adj2" fmla="val 496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90" name="对象 89"/>
          <p:cNvGraphicFramePr>
            <a:graphicFrameLocks noChangeAspect="1"/>
          </p:cNvGraphicFramePr>
          <p:nvPr>
            <p:extLst>
              <p:ext uri="{D42A27DB-BD31-4B8C-83A1-F6EECF244321}">
                <p14:modId xmlns:p14="http://schemas.microsoft.com/office/powerpoint/2010/main" val="1923790119"/>
              </p:ext>
            </p:extLst>
          </p:nvPr>
        </p:nvGraphicFramePr>
        <p:xfrm>
          <a:off x="10483028" y="2312542"/>
          <a:ext cx="149771" cy="228600"/>
        </p:xfrm>
        <a:graphic>
          <a:graphicData uri="http://schemas.openxmlformats.org/presentationml/2006/ole">
            <mc:AlternateContent xmlns:mc="http://schemas.openxmlformats.org/markup-compatibility/2006">
              <mc:Choice xmlns:v="urn:schemas-microsoft-com:vml" Requires="v">
                <p:oleObj spid="_x0000_s3620" name="AxMath" r:id="rId27" imgW="155160" imgH="228960" progId="Equation.AxMath">
                  <p:embed/>
                </p:oleObj>
              </mc:Choice>
              <mc:Fallback>
                <p:oleObj name="AxMath" r:id="rId27" imgW="155160" imgH="228960" progId="Equation.AxMath">
                  <p:embed/>
                  <p:pic>
                    <p:nvPicPr>
                      <p:cNvPr id="0" name=""/>
                      <p:cNvPicPr/>
                      <p:nvPr/>
                    </p:nvPicPr>
                    <p:blipFill>
                      <a:blip r:embed="rId28"/>
                      <a:stretch>
                        <a:fillRect/>
                      </a:stretch>
                    </p:blipFill>
                    <p:spPr>
                      <a:xfrm>
                        <a:off x="10483028" y="2312542"/>
                        <a:ext cx="149771" cy="228600"/>
                      </a:xfrm>
                      <a:prstGeom prst="rect">
                        <a:avLst/>
                      </a:prstGeom>
                    </p:spPr>
                  </p:pic>
                </p:oleObj>
              </mc:Fallback>
            </mc:AlternateContent>
          </a:graphicData>
        </a:graphic>
      </p:graphicFrame>
      <p:graphicFrame>
        <p:nvGraphicFramePr>
          <p:cNvPr id="93" name="对象 92"/>
          <p:cNvGraphicFramePr>
            <a:graphicFrameLocks noChangeAspect="1"/>
          </p:cNvGraphicFramePr>
          <p:nvPr>
            <p:extLst>
              <p:ext uri="{D42A27DB-BD31-4B8C-83A1-F6EECF244321}">
                <p14:modId xmlns:p14="http://schemas.microsoft.com/office/powerpoint/2010/main" val="3010402095"/>
              </p:ext>
            </p:extLst>
          </p:nvPr>
        </p:nvGraphicFramePr>
        <p:xfrm>
          <a:off x="9672638" y="3005138"/>
          <a:ext cx="192087" cy="228600"/>
        </p:xfrm>
        <a:graphic>
          <a:graphicData uri="http://schemas.openxmlformats.org/presentationml/2006/ole">
            <mc:AlternateContent xmlns:mc="http://schemas.openxmlformats.org/markup-compatibility/2006">
              <mc:Choice xmlns:v="urn:schemas-microsoft-com:vml" Requires="v">
                <p:oleObj spid="_x0000_s3621" name="AxMath" r:id="rId29" imgW="162000" imgH="228960" progId="Equation.AxMath">
                  <p:embed/>
                </p:oleObj>
              </mc:Choice>
              <mc:Fallback>
                <p:oleObj name="AxMath" r:id="rId29" imgW="162000" imgH="228960" progId="Equation.AxMath">
                  <p:embed/>
                  <p:pic>
                    <p:nvPicPr>
                      <p:cNvPr id="90" name="对象 89"/>
                      <p:cNvPicPr/>
                      <p:nvPr/>
                    </p:nvPicPr>
                    <p:blipFill>
                      <a:blip r:embed="rId30"/>
                      <a:stretch>
                        <a:fillRect/>
                      </a:stretch>
                    </p:blipFill>
                    <p:spPr>
                      <a:xfrm>
                        <a:off x="9672638" y="3005138"/>
                        <a:ext cx="192087" cy="228600"/>
                      </a:xfrm>
                      <a:prstGeom prst="rect">
                        <a:avLst/>
                      </a:prstGeom>
                    </p:spPr>
                  </p:pic>
                </p:oleObj>
              </mc:Fallback>
            </mc:AlternateContent>
          </a:graphicData>
        </a:graphic>
      </p:graphicFrame>
      <p:graphicFrame>
        <p:nvGraphicFramePr>
          <p:cNvPr id="94" name="对象 93"/>
          <p:cNvGraphicFramePr>
            <a:graphicFrameLocks noChangeAspect="1"/>
          </p:cNvGraphicFramePr>
          <p:nvPr>
            <p:extLst>
              <p:ext uri="{D42A27DB-BD31-4B8C-83A1-F6EECF244321}">
                <p14:modId xmlns:p14="http://schemas.microsoft.com/office/powerpoint/2010/main" val="3648378454"/>
              </p:ext>
            </p:extLst>
          </p:nvPr>
        </p:nvGraphicFramePr>
        <p:xfrm>
          <a:off x="8834438" y="3929063"/>
          <a:ext cx="185737" cy="228600"/>
        </p:xfrm>
        <a:graphic>
          <a:graphicData uri="http://schemas.openxmlformats.org/presentationml/2006/ole">
            <mc:AlternateContent xmlns:mc="http://schemas.openxmlformats.org/markup-compatibility/2006">
              <mc:Choice xmlns:v="urn:schemas-microsoft-com:vml" Requires="v">
                <p:oleObj spid="_x0000_s3622" name="AxMath" r:id="rId31" imgW="163440" imgH="228960" progId="Equation.AxMath">
                  <p:embed/>
                </p:oleObj>
              </mc:Choice>
              <mc:Fallback>
                <p:oleObj name="AxMath" r:id="rId31" imgW="163440" imgH="228960" progId="Equation.AxMath">
                  <p:embed/>
                  <p:pic>
                    <p:nvPicPr>
                      <p:cNvPr id="93" name="对象 92"/>
                      <p:cNvPicPr/>
                      <p:nvPr/>
                    </p:nvPicPr>
                    <p:blipFill>
                      <a:blip r:embed="rId32"/>
                      <a:stretch>
                        <a:fillRect/>
                      </a:stretch>
                    </p:blipFill>
                    <p:spPr>
                      <a:xfrm>
                        <a:off x="8834438" y="3929063"/>
                        <a:ext cx="185737" cy="228600"/>
                      </a:xfrm>
                      <a:prstGeom prst="rect">
                        <a:avLst/>
                      </a:prstGeom>
                    </p:spPr>
                  </p:pic>
                </p:oleObj>
              </mc:Fallback>
            </mc:AlternateContent>
          </a:graphicData>
        </a:graphic>
      </p:graphicFrame>
      <p:graphicFrame>
        <p:nvGraphicFramePr>
          <p:cNvPr id="95" name="对象 94"/>
          <p:cNvGraphicFramePr>
            <a:graphicFrameLocks noChangeAspect="1"/>
          </p:cNvGraphicFramePr>
          <p:nvPr>
            <p:extLst>
              <p:ext uri="{D42A27DB-BD31-4B8C-83A1-F6EECF244321}">
                <p14:modId xmlns:p14="http://schemas.microsoft.com/office/powerpoint/2010/main" val="2544893670"/>
              </p:ext>
            </p:extLst>
          </p:nvPr>
        </p:nvGraphicFramePr>
        <p:xfrm>
          <a:off x="8129588" y="4741863"/>
          <a:ext cx="146050" cy="228600"/>
        </p:xfrm>
        <a:graphic>
          <a:graphicData uri="http://schemas.openxmlformats.org/presentationml/2006/ole">
            <mc:AlternateContent xmlns:mc="http://schemas.openxmlformats.org/markup-compatibility/2006">
              <mc:Choice xmlns:v="urn:schemas-microsoft-com:vml" Requires="v">
                <p:oleObj spid="_x0000_s3623" name="AxMath" r:id="rId33" imgW="166320" imgH="228960" progId="Equation.AxMath">
                  <p:embed/>
                </p:oleObj>
              </mc:Choice>
              <mc:Fallback>
                <p:oleObj name="AxMath" r:id="rId33" imgW="166320" imgH="228960" progId="Equation.AxMath">
                  <p:embed/>
                  <p:pic>
                    <p:nvPicPr>
                      <p:cNvPr id="93" name="对象 92"/>
                      <p:cNvPicPr/>
                      <p:nvPr/>
                    </p:nvPicPr>
                    <p:blipFill>
                      <a:blip r:embed="rId34"/>
                      <a:stretch>
                        <a:fillRect/>
                      </a:stretch>
                    </p:blipFill>
                    <p:spPr>
                      <a:xfrm>
                        <a:off x="8129588" y="4741863"/>
                        <a:ext cx="146050" cy="228600"/>
                      </a:xfrm>
                      <a:prstGeom prst="rect">
                        <a:avLst/>
                      </a:prstGeom>
                    </p:spPr>
                  </p:pic>
                </p:oleObj>
              </mc:Fallback>
            </mc:AlternateContent>
          </a:graphicData>
        </a:graphic>
      </p:graphicFrame>
      <p:cxnSp>
        <p:nvCxnSpPr>
          <p:cNvPr id="97" name="肘形连接符 96"/>
          <p:cNvCxnSpPr>
            <a:stCxn id="56" idx="4"/>
            <a:endCxn id="57" idx="6"/>
          </p:cNvCxnSpPr>
          <p:nvPr/>
        </p:nvCxnSpPr>
        <p:spPr>
          <a:xfrm rot="5400000">
            <a:off x="11094334" y="1563869"/>
            <a:ext cx="488950" cy="24093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64" idx="6"/>
            <a:endCxn id="63" idx="4"/>
          </p:cNvCxnSpPr>
          <p:nvPr/>
        </p:nvCxnSpPr>
        <p:spPr>
          <a:xfrm flipV="1">
            <a:off x="8157028" y="3800949"/>
            <a:ext cx="478711" cy="530781"/>
          </a:xfrm>
          <a:prstGeom prst="bentConnector2">
            <a:avLst/>
          </a:prstGeom>
        </p:spPr>
        <p:style>
          <a:lnRef idx="1">
            <a:schemeClr val="accent1"/>
          </a:lnRef>
          <a:fillRef idx="0">
            <a:schemeClr val="accent1"/>
          </a:fillRef>
          <a:effectRef idx="0">
            <a:schemeClr val="accent1"/>
          </a:effectRef>
          <a:fontRef idx="minor">
            <a:schemeClr val="tx1"/>
          </a:fontRef>
        </p:style>
      </p:cxnSp>
      <p:graphicFrame>
        <p:nvGraphicFramePr>
          <p:cNvPr id="100" name="对象 99"/>
          <p:cNvGraphicFramePr>
            <a:graphicFrameLocks noChangeAspect="1"/>
          </p:cNvGraphicFramePr>
          <p:nvPr>
            <p:extLst>
              <p:ext uri="{D42A27DB-BD31-4B8C-83A1-F6EECF244321}">
                <p14:modId xmlns:p14="http://schemas.microsoft.com/office/powerpoint/2010/main" val="2994745519"/>
              </p:ext>
            </p:extLst>
          </p:nvPr>
        </p:nvGraphicFramePr>
        <p:xfrm>
          <a:off x="10286270" y="3033116"/>
          <a:ext cx="363537" cy="228600"/>
        </p:xfrm>
        <a:graphic>
          <a:graphicData uri="http://schemas.openxmlformats.org/presentationml/2006/ole">
            <mc:AlternateContent xmlns:mc="http://schemas.openxmlformats.org/markup-compatibility/2006">
              <mc:Choice xmlns:v="urn:schemas-microsoft-com:vml" Requires="v">
                <p:oleObj spid="_x0000_s3624" name="AxMath" r:id="rId35" imgW="363240" imgH="227880" progId="Equation.AxMath">
                  <p:embed/>
                </p:oleObj>
              </mc:Choice>
              <mc:Fallback>
                <p:oleObj name="AxMath" r:id="rId35" imgW="363240" imgH="227880" progId="Equation.AxMath">
                  <p:embed/>
                  <p:pic>
                    <p:nvPicPr>
                      <p:cNvPr id="0" name=""/>
                      <p:cNvPicPr/>
                      <p:nvPr/>
                    </p:nvPicPr>
                    <p:blipFill>
                      <a:blip r:embed="rId36"/>
                      <a:stretch>
                        <a:fillRect/>
                      </a:stretch>
                    </p:blipFill>
                    <p:spPr>
                      <a:xfrm>
                        <a:off x="10286270" y="3033116"/>
                        <a:ext cx="363537" cy="228600"/>
                      </a:xfrm>
                      <a:prstGeom prst="rect">
                        <a:avLst/>
                      </a:prstGeom>
                    </p:spPr>
                  </p:pic>
                </p:oleObj>
              </mc:Fallback>
            </mc:AlternateContent>
          </a:graphicData>
        </a:graphic>
      </p:graphicFrame>
      <p:pic>
        <p:nvPicPr>
          <p:cNvPr id="122" name="图片 121"/>
          <p:cNvPicPr>
            <a:picLocks noChangeAspect="1"/>
          </p:cNvPicPr>
          <p:nvPr/>
        </p:nvPicPr>
        <p:blipFill>
          <a:blip r:embed="rId37" cstate="hqprint">
            <a:extLst>
              <a:ext uri="{28A0092B-C50C-407E-A947-70E740481C1C}">
                <a14:useLocalDpi xmlns:a14="http://schemas.microsoft.com/office/drawing/2010/main" val="0"/>
              </a:ext>
            </a:extLst>
          </a:blip>
          <a:stretch>
            <a:fillRect/>
          </a:stretch>
        </p:blipFill>
        <p:spPr>
          <a:xfrm>
            <a:off x="10465666" y="692957"/>
            <a:ext cx="459303" cy="442525"/>
          </a:xfrm>
          <a:prstGeom prst="rect">
            <a:avLst/>
          </a:prstGeom>
        </p:spPr>
      </p:pic>
      <p:pic>
        <p:nvPicPr>
          <p:cNvPr id="124" name="图片 123"/>
          <p:cNvPicPr>
            <a:picLocks noChangeAspect="1"/>
          </p:cNvPicPr>
          <p:nvPr/>
        </p:nvPicPr>
        <p:blipFill>
          <a:blip r:embed="rId37" cstate="hqprint">
            <a:extLst>
              <a:ext uri="{28A0092B-C50C-407E-A947-70E740481C1C}">
                <a14:useLocalDpi xmlns:a14="http://schemas.microsoft.com/office/drawing/2010/main" val="0"/>
              </a:ext>
            </a:extLst>
          </a:blip>
          <a:stretch>
            <a:fillRect/>
          </a:stretch>
        </p:blipFill>
        <p:spPr>
          <a:xfrm>
            <a:off x="9677470" y="724859"/>
            <a:ext cx="459303" cy="442525"/>
          </a:xfrm>
          <a:prstGeom prst="rect">
            <a:avLst/>
          </a:prstGeom>
        </p:spPr>
      </p:pic>
      <p:pic>
        <p:nvPicPr>
          <p:cNvPr id="125" name="图片 124"/>
          <p:cNvPicPr>
            <a:picLocks noChangeAspect="1"/>
          </p:cNvPicPr>
          <p:nvPr/>
        </p:nvPicPr>
        <p:blipFill>
          <a:blip r:embed="rId37" cstate="hqprint">
            <a:extLst>
              <a:ext uri="{28A0092B-C50C-407E-A947-70E740481C1C}">
                <a14:useLocalDpi xmlns:a14="http://schemas.microsoft.com/office/drawing/2010/main" val="0"/>
              </a:ext>
            </a:extLst>
          </a:blip>
          <a:stretch>
            <a:fillRect/>
          </a:stretch>
        </p:blipFill>
        <p:spPr>
          <a:xfrm>
            <a:off x="8893833" y="738195"/>
            <a:ext cx="459303" cy="442525"/>
          </a:xfrm>
          <a:prstGeom prst="rect">
            <a:avLst/>
          </a:prstGeom>
        </p:spPr>
      </p:pic>
      <p:pic>
        <p:nvPicPr>
          <p:cNvPr id="126" name="图片 125"/>
          <p:cNvPicPr>
            <a:picLocks noChangeAspect="1"/>
          </p:cNvPicPr>
          <p:nvPr/>
        </p:nvPicPr>
        <p:blipFill>
          <a:blip r:embed="rId37" cstate="hqprint">
            <a:extLst>
              <a:ext uri="{28A0092B-C50C-407E-A947-70E740481C1C}">
                <a14:useLocalDpi xmlns:a14="http://schemas.microsoft.com/office/drawing/2010/main" val="0"/>
              </a:ext>
            </a:extLst>
          </a:blip>
          <a:stretch>
            <a:fillRect/>
          </a:stretch>
        </p:blipFill>
        <p:spPr>
          <a:xfrm>
            <a:off x="8128238" y="744995"/>
            <a:ext cx="459303" cy="442525"/>
          </a:xfrm>
          <a:prstGeom prst="rect">
            <a:avLst/>
          </a:prstGeom>
        </p:spPr>
      </p:pic>
      <p:sp>
        <p:nvSpPr>
          <p:cNvPr id="9" name="圆角矩形 8"/>
          <p:cNvSpPr/>
          <p:nvPr/>
        </p:nvSpPr>
        <p:spPr>
          <a:xfrm>
            <a:off x="820337" y="954822"/>
            <a:ext cx="3013253" cy="2979855"/>
          </a:xfrm>
          <a:prstGeom prst="roundRect">
            <a:avLst/>
          </a:pr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4483922" y="946121"/>
            <a:ext cx="3013253" cy="2979855"/>
          </a:xfrm>
          <a:prstGeom prst="roundRect">
            <a:avLst/>
          </a:prstGeom>
          <a:noFill/>
          <a:ln w="28575">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29708" y="3737291"/>
            <a:ext cx="1129104" cy="646331"/>
          </a:xfrm>
          <a:prstGeom prst="rect">
            <a:avLst/>
          </a:prstGeom>
          <a:noFill/>
        </p:spPr>
        <p:txBody>
          <a:bodyPr wrap="square" rtlCol="0">
            <a:spAutoFit/>
          </a:bodyPr>
          <a:lstStyle/>
          <a:p>
            <a:r>
              <a:rPr lang="en-US" altLang="zh-CN" dirty="0"/>
              <a:t>	</a:t>
            </a:r>
            <a:r>
              <a:rPr lang="en-US" altLang="zh-CN" b="1" dirty="0">
                <a:solidFill>
                  <a:schemeClr val="bg2">
                    <a:lumMod val="50000"/>
                  </a:schemeClr>
                </a:solidFill>
              </a:rPr>
              <a:t>WD 1</a:t>
            </a:r>
            <a:endParaRPr lang="zh-CN" altLang="en-US" b="1" dirty="0">
              <a:solidFill>
                <a:schemeClr val="bg2">
                  <a:lumMod val="50000"/>
                </a:schemeClr>
              </a:solidFill>
            </a:endParaRPr>
          </a:p>
        </p:txBody>
      </p:sp>
      <p:sp>
        <p:nvSpPr>
          <p:cNvPr id="79" name="文本框 78"/>
          <p:cNvSpPr txBox="1"/>
          <p:nvPr/>
        </p:nvSpPr>
        <p:spPr>
          <a:xfrm>
            <a:off x="5438559" y="3748869"/>
            <a:ext cx="1129104" cy="646331"/>
          </a:xfrm>
          <a:prstGeom prst="rect">
            <a:avLst/>
          </a:prstGeom>
          <a:noFill/>
        </p:spPr>
        <p:txBody>
          <a:bodyPr wrap="square" rtlCol="0">
            <a:spAutoFit/>
          </a:bodyPr>
          <a:lstStyle/>
          <a:p>
            <a:r>
              <a:rPr lang="en-US" altLang="zh-CN" dirty="0"/>
              <a:t>	</a:t>
            </a:r>
            <a:r>
              <a:rPr lang="en-US" altLang="zh-CN" b="1" dirty="0">
                <a:solidFill>
                  <a:schemeClr val="accent3">
                    <a:lumMod val="60000"/>
                    <a:lumOff val="40000"/>
                  </a:schemeClr>
                </a:solidFill>
              </a:rPr>
              <a:t>WD 2</a:t>
            </a:r>
            <a:endParaRPr lang="zh-CN" altLang="en-US" b="1" dirty="0">
              <a:solidFill>
                <a:schemeClr val="accent3">
                  <a:lumMod val="60000"/>
                  <a:lumOff val="40000"/>
                </a:schemeClr>
              </a:solidFill>
            </a:endParaRPr>
          </a:p>
        </p:txBody>
      </p:sp>
      <p:sp>
        <p:nvSpPr>
          <p:cNvPr id="82" name="文本框 81"/>
          <p:cNvSpPr txBox="1"/>
          <p:nvPr/>
        </p:nvSpPr>
        <p:spPr>
          <a:xfrm>
            <a:off x="3766630" y="1402138"/>
            <a:ext cx="1129104" cy="615553"/>
          </a:xfrm>
          <a:prstGeom prst="rect">
            <a:avLst/>
          </a:prstGeom>
          <a:noFill/>
        </p:spPr>
        <p:txBody>
          <a:bodyPr wrap="square" rtlCol="0">
            <a:spAutoFit/>
          </a:bodyPr>
          <a:lstStyle/>
          <a:p>
            <a:r>
              <a:rPr lang="en-US" altLang="zh-CN" dirty="0"/>
              <a:t>	</a:t>
            </a:r>
            <a:r>
              <a:rPr lang="en-US" altLang="zh-CN" sz="1600" b="1" dirty="0">
                <a:solidFill>
                  <a:schemeClr val="accent1">
                    <a:lumMod val="50000"/>
                  </a:schemeClr>
                </a:solidFill>
              </a:rPr>
              <a:t>Bridge</a:t>
            </a:r>
            <a:r>
              <a:rPr lang="en-US" altLang="zh-CN" sz="1600" b="1" dirty="0">
                <a:solidFill>
                  <a:schemeClr val="bg2">
                    <a:lumMod val="50000"/>
                  </a:schemeClr>
                </a:solidFill>
              </a:rPr>
              <a:t> </a:t>
            </a:r>
            <a:endParaRPr lang="zh-CN" altLang="en-US" sz="1600" b="1" dirty="0">
              <a:solidFill>
                <a:schemeClr val="bg2">
                  <a:lumMod val="50000"/>
                </a:schemeClr>
              </a:solidFill>
            </a:endParaRPr>
          </a:p>
        </p:txBody>
      </p:sp>
    </p:spTree>
    <p:extLst>
      <p:ext uri="{BB962C8B-B14F-4D97-AF65-F5344CB8AC3E}">
        <p14:creationId xmlns:p14="http://schemas.microsoft.com/office/powerpoint/2010/main" val="361608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12</a:t>
            </a:fld>
            <a:endParaRPr lang="zh-CN" altLang="en-US" dirty="0"/>
          </a:p>
        </p:txBody>
      </p:sp>
      <p:sp>
        <p:nvSpPr>
          <p:cNvPr id="3" name="文本占位符 2"/>
          <p:cNvSpPr>
            <a:spLocks noGrp="1"/>
          </p:cNvSpPr>
          <p:nvPr>
            <p:ph type="body" sz="quarter" idx="14"/>
          </p:nvPr>
        </p:nvSpPr>
        <p:spPr/>
        <p:txBody>
          <a:bodyPr/>
          <a:lstStyle/>
          <a:p>
            <a:endParaRPr lang="zh-CN" altLang="en-US"/>
          </a:p>
        </p:txBody>
      </p:sp>
      <p:sp>
        <p:nvSpPr>
          <p:cNvPr id="4" name="文本框 3"/>
          <p:cNvSpPr txBox="1"/>
          <p:nvPr/>
        </p:nvSpPr>
        <p:spPr>
          <a:xfrm>
            <a:off x="1045028" y="1763485"/>
            <a:ext cx="10842172" cy="1200329"/>
          </a:xfrm>
          <a:prstGeom prst="rect">
            <a:avLst/>
          </a:prstGeom>
          <a:noFill/>
        </p:spPr>
        <p:txBody>
          <a:bodyPr wrap="square" rtlCol="0">
            <a:spAutoFit/>
          </a:bodyPr>
          <a:lstStyle/>
          <a:p>
            <a:r>
              <a:rPr lang="zh-CN" altLang="en-US" dirty="0"/>
              <a:t>仍然做透明时钟情况下的同步，但是：</a:t>
            </a:r>
            <a:endParaRPr lang="en-US" altLang="zh-CN" dirty="0"/>
          </a:p>
          <a:p>
            <a:r>
              <a:rPr lang="en-US" altLang="zh-CN" dirty="0"/>
              <a:t>1</a:t>
            </a:r>
            <a:r>
              <a:rPr lang="zh-CN" altLang="en-US" dirty="0"/>
              <a:t>，边界采用双向同步</a:t>
            </a:r>
            <a:endParaRPr lang="en-US" altLang="zh-CN" dirty="0"/>
          </a:p>
          <a:p>
            <a:pPr marL="342900" indent="-342900">
              <a:buAutoNum type="arabicPeriod" startAt="2"/>
            </a:pPr>
            <a:r>
              <a:rPr lang="zh-CN" altLang="en-US" dirty="0"/>
              <a:t>针对多个</a:t>
            </a:r>
            <a:r>
              <a:rPr lang="en-US" altLang="zh-CN" dirty="0"/>
              <a:t>TSN</a:t>
            </a:r>
            <a:r>
              <a:rPr lang="zh-CN" altLang="en-US" dirty="0"/>
              <a:t>时钟区域，通过透明时钟的方法依次同步下来，误差逐渐增加</a:t>
            </a:r>
            <a:endParaRPr lang="en-US" altLang="zh-CN" dirty="0"/>
          </a:p>
          <a:p>
            <a:pPr marL="342900" indent="-342900">
              <a:buAutoNum type="arabicPeriod" startAt="2"/>
            </a:pPr>
            <a:r>
              <a:rPr lang="zh-CN" altLang="en-US" dirty="0"/>
              <a:t>也就是说，两个</a:t>
            </a:r>
            <a:r>
              <a:rPr lang="en-US" altLang="zh-CN" dirty="0"/>
              <a:t>TSN</a:t>
            </a:r>
            <a:r>
              <a:rPr lang="zh-CN" altLang="en-US" dirty="0"/>
              <a:t>时钟，一个</a:t>
            </a:r>
            <a:r>
              <a:rPr lang="en-US" altLang="zh-CN" dirty="0"/>
              <a:t>5G</a:t>
            </a:r>
            <a:r>
              <a:rPr lang="zh-CN" altLang="en-US" dirty="0"/>
              <a:t>时钟域，构成“一跳”，从这个角度，优化多“跳误差”</a:t>
            </a:r>
          </a:p>
        </p:txBody>
      </p:sp>
    </p:spTree>
    <p:extLst>
      <p:ext uri="{BB962C8B-B14F-4D97-AF65-F5344CB8AC3E}">
        <p14:creationId xmlns:p14="http://schemas.microsoft.com/office/powerpoint/2010/main" val="4210494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13</a:t>
            </a:fld>
            <a:endParaRPr lang="zh-CN" altLang="en-US" dirty="0"/>
          </a:p>
        </p:txBody>
      </p:sp>
      <p:sp>
        <p:nvSpPr>
          <p:cNvPr id="3" name="文本占位符 2"/>
          <p:cNvSpPr>
            <a:spLocks noGrp="1"/>
          </p:cNvSpPr>
          <p:nvPr>
            <p:ph type="body" sz="quarter" idx="14"/>
          </p:nvPr>
        </p:nvSpPr>
        <p:spPr/>
        <p:txBody>
          <a:bodyPr/>
          <a:lstStyle/>
          <a:p>
            <a:endParaRPr lang="zh-CN" altLang="en-US"/>
          </a:p>
        </p:txBody>
      </p:sp>
      <p:sp>
        <p:nvSpPr>
          <p:cNvPr id="4" name="文本框 3"/>
          <p:cNvSpPr txBox="1"/>
          <p:nvPr/>
        </p:nvSpPr>
        <p:spPr>
          <a:xfrm>
            <a:off x="2360645" y="1912776"/>
            <a:ext cx="4935894" cy="1754326"/>
          </a:xfrm>
          <a:prstGeom prst="rect">
            <a:avLst/>
          </a:prstGeom>
          <a:noFill/>
        </p:spPr>
        <p:txBody>
          <a:bodyPr wrap="square" rtlCol="0">
            <a:spAutoFit/>
          </a:bodyPr>
          <a:lstStyle/>
          <a:p>
            <a:r>
              <a:rPr lang="zh-CN" altLang="en-US" dirty="0"/>
              <a:t>网桥为了避免开销只让边界时钟采用双向测量同步到</a:t>
            </a:r>
            <a:r>
              <a:rPr lang="en-US" altLang="zh-CN" dirty="0"/>
              <a:t>TSN</a:t>
            </a:r>
          </a:p>
          <a:p>
            <a:endParaRPr lang="en-US" altLang="zh-CN" dirty="0"/>
          </a:p>
          <a:p>
            <a:r>
              <a:rPr lang="zh-CN" altLang="en-US" dirty="0"/>
              <a:t>混合架构使得每个</a:t>
            </a:r>
            <a:r>
              <a:rPr lang="en-US" altLang="zh-CN" dirty="0"/>
              <a:t>5G</a:t>
            </a:r>
            <a:r>
              <a:rPr lang="zh-CN" altLang="en-US" dirty="0"/>
              <a:t>节点双向同步到</a:t>
            </a:r>
            <a:r>
              <a:rPr lang="en-US" altLang="zh-CN" dirty="0"/>
              <a:t>TSN</a:t>
            </a:r>
            <a:r>
              <a:rPr lang="zh-CN" altLang="en-US" dirty="0"/>
              <a:t>，</a:t>
            </a:r>
            <a:endParaRPr lang="en-US" altLang="zh-CN" dirty="0"/>
          </a:p>
          <a:p>
            <a:r>
              <a:rPr lang="zh-CN" altLang="en-US" dirty="0"/>
              <a:t>延迟问题？（补偿处理</a:t>
            </a:r>
            <a:endParaRPr lang="en-US" altLang="zh-CN" dirty="0"/>
          </a:p>
          <a:p>
            <a:r>
              <a:rPr lang="zh-CN" altLang="en-US" dirty="0"/>
              <a:t>开销问题？</a:t>
            </a:r>
          </a:p>
        </p:txBody>
      </p:sp>
    </p:spTree>
    <p:extLst>
      <p:ext uri="{BB962C8B-B14F-4D97-AF65-F5344CB8AC3E}">
        <p14:creationId xmlns:p14="http://schemas.microsoft.com/office/powerpoint/2010/main" val="2794839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5ACD66-47C0-482C-AEDF-9F387E4EF010}"/>
              </a:ext>
            </a:extLst>
          </p:cNvPr>
          <p:cNvSpPr>
            <a:spLocks noGrp="1"/>
          </p:cNvSpPr>
          <p:nvPr>
            <p:ph type="sldNum" sz="quarter" idx="10"/>
          </p:nvPr>
        </p:nvSpPr>
        <p:spPr/>
        <p:txBody>
          <a:bodyPr/>
          <a:lstStyle/>
          <a:p>
            <a:fld id="{6C53781C-E1F6-4315-A39D-61273F2E0596}" type="slidenum">
              <a:rPr lang="zh-CN" altLang="en-US" smtClean="0"/>
              <a:pPr/>
              <a:t>14</a:t>
            </a:fld>
            <a:endParaRPr lang="zh-CN" altLang="en-US" dirty="0"/>
          </a:p>
        </p:txBody>
      </p:sp>
      <p:sp>
        <p:nvSpPr>
          <p:cNvPr id="3" name="文本占位符 2">
            <a:extLst>
              <a:ext uri="{FF2B5EF4-FFF2-40B4-BE49-F238E27FC236}">
                <a16:creationId xmlns:a16="http://schemas.microsoft.com/office/drawing/2014/main" id="{C3494148-414F-4D13-B878-5BD45B8EAE9E}"/>
              </a:ext>
            </a:extLst>
          </p:cNvPr>
          <p:cNvSpPr>
            <a:spLocks noGrp="1"/>
          </p:cNvSpPr>
          <p:nvPr>
            <p:ph type="body" sz="quarter" idx="14"/>
          </p:nvPr>
        </p:nvSpPr>
        <p:spPr/>
        <p:txBody>
          <a:bodyPr/>
          <a:lstStyle/>
          <a:p>
            <a:endParaRPr lang="zh-CN" altLang="en-US"/>
          </a:p>
        </p:txBody>
      </p:sp>
      <p:cxnSp>
        <p:nvCxnSpPr>
          <p:cNvPr id="4" name="直接连接符 3">
            <a:extLst>
              <a:ext uri="{FF2B5EF4-FFF2-40B4-BE49-F238E27FC236}">
                <a16:creationId xmlns:a16="http://schemas.microsoft.com/office/drawing/2014/main" id="{9C670885-E43C-438C-8177-0BF4F5049778}"/>
              </a:ext>
            </a:extLst>
          </p:cNvPr>
          <p:cNvCxnSpPr>
            <a:cxnSpLocks/>
            <a:stCxn id="20" idx="4"/>
            <a:endCxn id="25" idx="0"/>
          </p:cNvCxnSpPr>
          <p:nvPr/>
        </p:nvCxnSpPr>
        <p:spPr>
          <a:xfrm flipH="1">
            <a:off x="9980375" y="2619838"/>
            <a:ext cx="26905" cy="69152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20A85A8-B263-454B-A2FD-9A4F9D596270}"/>
              </a:ext>
            </a:extLst>
          </p:cNvPr>
          <p:cNvCxnSpPr/>
          <p:nvPr/>
        </p:nvCxnSpPr>
        <p:spPr>
          <a:xfrm flipH="1">
            <a:off x="8711350" y="2395536"/>
            <a:ext cx="1047975" cy="367017"/>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73A3904-11CD-4FB0-B4AE-A8A718D0DFF4}"/>
              </a:ext>
            </a:extLst>
          </p:cNvPr>
          <p:cNvCxnSpPr>
            <a:cxnSpLocks/>
            <a:stCxn id="20" idx="1"/>
          </p:cNvCxnSpPr>
          <p:nvPr/>
        </p:nvCxnSpPr>
        <p:spPr>
          <a:xfrm flipH="1" flipV="1">
            <a:off x="9274505" y="1367139"/>
            <a:ext cx="569916" cy="854324"/>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188C66A-E484-40E2-A257-86BAF6310C7A}"/>
              </a:ext>
            </a:extLst>
          </p:cNvPr>
          <p:cNvCxnSpPr/>
          <p:nvPr/>
        </p:nvCxnSpPr>
        <p:spPr>
          <a:xfrm>
            <a:off x="1690296" y="2379861"/>
            <a:ext cx="878562" cy="15678"/>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0D10B53-23DF-4279-87E2-B4838D5127DC}"/>
              </a:ext>
            </a:extLst>
          </p:cNvPr>
          <p:cNvCxnSpPr/>
          <p:nvPr/>
        </p:nvCxnSpPr>
        <p:spPr>
          <a:xfrm flipV="1">
            <a:off x="2452296" y="2379862"/>
            <a:ext cx="141625" cy="102532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41A23A0-8BC8-4361-A2A8-9CC791AA5CB8}"/>
              </a:ext>
            </a:extLst>
          </p:cNvPr>
          <p:cNvCxnSpPr/>
          <p:nvPr/>
        </p:nvCxnSpPr>
        <p:spPr>
          <a:xfrm>
            <a:off x="2586429" y="2395536"/>
            <a:ext cx="898003" cy="26670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3097637-21E0-43D6-AB0A-08CC9F08CE00}"/>
              </a:ext>
            </a:extLst>
          </p:cNvPr>
          <p:cNvCxnSpPr/>
          <p:nvPr/>
        </p:nvCxnSpPr>
        <p:spPr>
          <a:xfrm flipV="1">
            <a:off x="2589082" y="1321198"/>
            <a:ext cx="615689" cy="1074339"/>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D11E67DE-121B-464F-AF77-BDD26D6D24ED}"/>
              </a:ext>
            </a:extLst>
          </p:cNvPr>
          <p:cNvSpPr/>
          <p:nvPr/>
        </p:nvSpPr>
        <p:spPr>
          <a:xfrm>
            <a:off x="2221978" y="3171824"/>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0E143EE-A6F8-47DE-ACC7-47624189F995}"/>
              </a:ext>
            </a:extLst>
          </p:cNvPr>
          <p:cNvSpPr/>
          <p:nvPr/>
        </p:nvSpPr>
        <p:spPr>
          <a:xfrm>
            <a:off x="2358764" y="2162175"/>
            <a:ext cx="460636" cy="466725"/>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endParaRPr>
          </a:p>
        </p:txBody>
      </p:sp>
      <p:sp>
        <p:nvSpPr>
          <p:cNvPr id="13" name="椭圆 12">
            <a:extLst>
              <a:ext uri="{FF2B5EF4-FFF2-40B4-BE49-F238E27FC236}">
                <a16:creationId xmlns:a16="http://schemas.microsoft.com/office/drawing/2014/main" id="{D0793743-0442-4D09-94E3-D319D054F0C4}"/>
              </a:ext>
            </a:extLst>
          </p:cNvPr>
          <p:cNvSpPr/>
          <p:nvPr/>
        </p:nvSpPr>
        <p:spPr>
          <a:xfrm>
            <a:off x="3254114" y="2428874"/>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2342FDF-49E8-4BA3-8C7A-F3C1915EFC99}"/>
              </a:ext>
            </a:extLst>
          </p:cNvPr>
          <p:cNvSpPr/>
          <p:nvPr/>
        </p:nvSpPr>
        <p:spPr>
          <a:xfrm>
            <a:off x="2974453" y="1087834"/>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E28CC6C-180A-41F0-9010-501D5F8089FA}"/>
              </a:ext>
            </a:extLst>
          </p:cNvPr>
          <p:cNvSpPr/>
          <p:nvPr/>
        </p:nvSpPr>
        <p:spPr>
          <a:xfrm>
            <a:off x="1450453" y="2162175"/>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对象 15">
            <a:extLst>
              <a:ext uri="{FF2B5EF4-FFF2-40B4-BE49-F238E27FC236}">
                <a16:creationId xmlns:a16="http://schemas.microsoft.com/office/drawing/2014/main" id="{FC26587B-97DD-414F-8829-D247A3A44A4E}"/>
              </a:ext>
            </a:extLst>
          </p:cNvPr>
          <p:cNvGraphicFramePr>
            <a:graphicFrameLocks noChangeAspect="1"/>
          </p:cNvGraphicFramePr>
          <p:nvPr>
            <p:extLst>
              <p:ext uri="{D42A27DB-BD31-4B8C-83A1-F6EECF244321}">
                <p14:modId xmlns:p14="http://schemas.microsoft.com/office/powerpoint/2010/main" val="1822259496"/>
              </p:ext>
            </p:extLst>
          </p:nvPr>
        </p:nvGraphicFramePr>
        <p:xfrm>
          <a:off x="3392488" y="2563813"/>
          <a:ext cx="211137" cy="228600"/>
        </p:xfrm>
        <a:graphic>
          <a:graphicData uri="http://schemas.openxmlformats.org/presentationml/2006/ole">
            <mc:AlternateContent xmlns:mc="http://schemas.openxmlformats.org/markup-compatibility/2006">
              <mc:Choice xmlns:v="urn:schemas-microsoft-com:vml" Requires="v">
                <p:oleObj spid="_x0000_s5149" name="AxMath" r:id="rId3" imgW="211680" imgH="228960" progId="Equation.AxMath">
                  <p:embed/>
                </p:oleObj>
              </mc:Choice>
              <mc:Fallback>
                <p:oleObj name="AxMath" r:id="rId3" imgW="211680" imgH="228960" progId="Equation.AxMath">
                  <p:embed/>
                  <p:pic>
                    <p:nvPicPr>
                      <p:cNvPr id="29" name="对象 28"/>
                      <p:cNvPicPr/>
                      <p:nvPr/>
                    </p:nvPicPr>
                    <p:blipFill>
                      <a:blip r:embed="rId4"/>
                      <a:stretch>
                        <a:fillRect/>
                      </a:stretch>
                    </p:blipFill>
                    <p:spPr>
                      <a:xfrm>
                        <a:off x="3392488" y="2563813"/>
                        <a:ext cx="211137" cy="2286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7900B280-8862-4AF4-8D05-5DA02EC25507}"/>
              </a:ext>
            </a:extLst>
          </p:cNvPr>
          <p:cNvGraphicFramePr>
            <a:graphicFrameLocks noChangeAspect="1"/>
          </p:cNvGraphicFramePr>
          <p:nvPr>
            <p:extLst>
              <p:ext uri="{D42A27DB-BD31-4B8C-83A1-F6EECF244321}">
                <p14:modId xmlns:p14="http://schemas.microsoft.com/office/powerpoint/2010/main" val="3854063763"/>
              </p:ext>
            </p:extLst>
          </p:nvPr>
        </p:nvGraphicFramePr>
        <p:xfrm>
          <a:off x="3119438" y="1211263"/>
          <a:ext cx="209550" cy="228600"/>
        </p:xfrm>
        <a:graphic>
          <a:graphicData uri="http://schemas.openxmlformats.org/presentationml/2006/ole">
            <mc:AlternateContent xmlns:mc="http://schemas.openxmlformats.org/markup-compatibility/2006">
              <mc:Choice xmlns:v="urn:schemas-microsoft-com:vml" Requires="v">
                <p:oleObj spid="_x0000_s5150" name="AxMath" r:id="rId5" imgW="210240" imgH="228960" progId="Equation.AxMath">
                  <p:embed/>
                </p:oleObj>
              </mc:Choice>
              <mc:Fallback>
                <p:oleObj name="AxMath" r:id="rId5" imgW="210240" imgH="228960" progId="Equation.AxMath">
                  <p:embed/>
                  <p:pic>
                    <p:nvPicPr>
                      <p:cNvPr id="30" name="对象 29"/>
                      <p:cNvPicPr/>
                      <p:nvPr/>
                    </p:nvPicPr>
                    <p:blipFill>
                      <a:blip r:embed="rId6"/>
                      <a:stretch>
                        <a:fillRect/>
                      </a:stretch>
                    </p:blipFill>
                    <p:spPr>
                      <a:xfrm>
                        <a:off x="3119438" y="1211263"/>
                        <a:ext cx="209550" cy="22860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E8A81D42-C5F9-49EF-A149-44C6031BF55C}"/>
              </a:ext>
            </a:extLst>
          </p:cNvPr>
          <p:cNvGraphicFramePr>
            <a:graphicFrameLocks noChangeAspect="1"/>
          </p:cNvGraphicFramePr>
          <p:nvPr>
            <p:extLst>
              <p:ext uri="{D42A27DB-BD31-4B8C-83A1-F6EECF244321}">
                <p14:modId xmlns:p14="http://schemas.microsoft.com/office/powerpoint/2010/main" val="3594334520"/>
              </p:ext>
            </p:extLst>
          </p:nvPr>
        </p:nvGraphicFramePr>
        <p:xfrm>
          <a:off x="1568472" y="2300286"/>
          <a:ext cx="203200" cy="228600"/>
        </p:xfrm>
        <a:graphic>
          <a:graphicData uri="http://schemas.openxmlformats.org/presentationml/2006/ole">
            <mc:AlternateContent xmlns:mc="http://schemas.openxmlformats.org/markup-compatibility/2006">
              <mc:Choice xmlns:v="urn:schemas-microsoft-com:vml" Requires="v">
                <p:oleObj spid="_x0000_s5151" name="AxMath" r:id="rId7" imgW="203040" imgH="228960" progId="Equation.AxMath">
                  <p:embed/>
                </p:oleObj>
              </mc:Choice>
              <mc:Fallback>
                <p:oleObj name="AxMath" r:id="rId7" imgW="203040" imgH="228960" progId="Equation.AxMath">
                  <p:embed/>
                  <p:pic>
                    <p:nvPicPr>
                      <p:cNvPr id="31" name="对象 30"/>
                      <p:cNvPicPr/>
                      <p:nvPr/>
                    </p:nvPicPr>
                    <p:blipFill>
                      <a:blip r:embed="rId8"/>
                      <a:stretch>
                        <a:fillRect/>
                      </a:stretch>
                    </p:blipFill>
                    <p:spPr>
                      <a:xfrm>
                        <a:off x="1568472" y="2300286"/>
                        <a:ext cx="203200" cy="228600"/>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0965905E-1546-4406-A52F-29C5F5032C75}"/>
              </a:ext>
            </a:extLst>
          </p:cNvPr>
          <p:cNvGraphicFramePr>
            <a:graphicFrameLocks noChangeAspect="1"/>
          </p:cNvGraphicFramePr>
          <p:nvPr>
            <p:extLst>
              <p:ext uri="{D42A27DB-BD31-4B8C-83A1-F6EECF244321}">
                <p14:modId xmlns:p14="http://schemas.microsoft.com/office/powerpoint/2010/main" val="2139245909"/>
              </p:ext>
            </p:extLst>
          </p:nvPr>
        </p:nvGraphicFramePr>
        <p:xfrm>
          <a:off x="2346325" y="3290888"/>
          <a:ext cx="214313" cy="228600"/>
        </p:xfrm>
        <a:graphic>
          <a:graphicData uri="http://schemas.openxmlformats.org/presentationml/2006/ole">
            <mc:AlternateContent xmlns:mc="http://schemas.openxmlformats.org/markup-compatibility/2006">
              <mc:Choice xmlns:v="urn:schemas-microsoft-com:vml" Requires="v">
                <p:oleObj spid="_x0000_s5152" name="AxMath" r:id="rId9" imgW="214920" imgH="228960" progId="Equation.AxMath">
                  <p:embed/>
                </p:oleObj>
              </mc:Choice>
              <mc:Fallback>
                <p:oleObj name="AxMath" r:id="rId9" imgW="214920" imgH="228960" progId="Equation.AxMath">
                  <p:embed/>
                  <p:pic>
                    <p:nvPicPr>
                      <p:cNvPr id="32" name="对象 31"/>
                      <p:cNvPicPr/>
                      <p:nvPr/>
                    </p:nvPicPr>
                    <p:blipFill>
                      <a:blip r:embed="rId10"/>
                      <a:stretch>
                        <a:fillRect/>
                      </a:stretch>
                    </p:blipFill>
                    <p:spPr>
                      <a:xfrm>
                        <a:off x="2346325" y="3290888"/>
                        <a:ext cx="214313" cy="228600"/>
                      </a:xfrm>
                      <a:prstGeom prst="rect">
                        <a:avLst/>
                      </a:prstGeom>
                    </p:spPr>
                  </p:pic>
                </p:oleObj>
              </mc:Fallback>
            </mc:AlternateContent>
          </a:graphicData>
        </a:graphic>
      </p:graphicFrame>
      <p:sp>
        <p:nvSpPr>
          <p:cNvPr id="20" name="椭圆 19">
            <a:extLst>
              <a:ext uri="{FF2B5EF4-FFF2-40B4-BE49-F238E27FC236}">
                <a16:creationId xmlns:a16="http://schemas.microsoft.com/office/drawing/2014/main" id="{C1043A84-6C08-4773-8DE4-398270D85196}"/>
              </a:ext>
            </a:extLst>
          </p:cNvPr>
          <p:cNvSpPr/>
          <p:nvPr/>
        </p:nvSpPr>
        <p:spPr>
          <a:xfrm>
            <a:off x="9776962" y="2153113"/>
            <a:ext cx="460636" cy="466725"/>
          </a:xfrm>
          <a:prstGeom prst="ellipse">
            <a:avLst/>
          </a:prstGeom>
          <a:solidFill>
            <a:schemeClr val="bg1"/>
          </a:solid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endParaRPr>
          </a:p>
        </p:txBody>
      </p:sp>
      <p:graphicFrame>
        <p:nvGraphicFramePr>
          <p:cNvPr id="21" name="对象 20">
            <a:extLst>
              <a:ext uri="{FF2B5EF4-FFF2-40B4-BE49-F238E27FC236}">
                <a16:creationId xmlns:a16="http://schemas.microsoft.com/office/drawing/2014/main" id="{0BF97829-401C-42B6-B12B-16E7E0017C6D}"/>
              </a:ext>
            </a:extLst>
          </p:cNvPr>
          <p:cNvGraphicFramePr>
            <a:graphicFrameLocks noChangeAspect="1"/>
          </p:cNvGraphicFramePr>
          <p:nvPr>
            <p:extLst>
              <p:ext uri="{D42A27DB-BD31-4B8C-83A1-F6EECF244321}">
                <p14:modId xmlns:p14="http://schemas.microsoft.com/office/powerpoint/2010/main" val="3906944306"/>
              </p:ext>
            </p:extLst>
          </p:nvPr>
        </p:nvGraphicFramePr>
        <p:xfrm>
          <a:off x="2527191" y="2273399"/>
          <a:ext cx="166687" cy="228600"/>
        </p:xfrm>
        <a:graphic>
          <a:graphicData uri="http://schemas.openxmlformats.org/presentationml/2006/ole">
            <mc:AlternateContent xmlns:mc="http://schemas.openxmlformats.org/markup-compatibility/2006">
              <mc:Choice xmlns:v="urn:schemas-microsoft-com:vml" Requires="v">
                <p:oleObj spid="_x0000_s5153" name="AxMath" r:id="rId11" imgW="167040" imgH="228960" progId="Equation.AxMath">
                  <p:embed/>
                </p:oleObj>
              </mc:Choice>
              <mc:Fallback>
                <p:oleObj name="AxMath" r:id="rId11" imgW="167040" imgH="228960" progId="Equation.AxMath">
                  <p:embed/>
                  <p:pic>
                    <p:nvPicPr>
                      <p:cNvPr id="35" name="对象 34"/>
                      <p:cNvPicPr/>
                      <p:nvPr/>
                    </p:nvPicPr>
                    <p:blipFill>
                      <a:blip r:embed="rId12"/>
                      <a:stretch>
                        <a:fillRect/>
                      </a:stretch>
                    </p:blipFill>
                    <p:spPr>
                      <a:xfrm>
                        <a:off x="2527191" y="2273399"/>
                        <a:ext cx="166687" cy="22860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48AA3AB7-4611-4145-A52A-892A429C6976}"/>
              </a:ext>
            </a:extLst>
          </p:cNvPr>
          <p:cNvGraphicFramePr>
            <a:graphicFrameLocks noChangeAspect="1"/>
          </p:cNvGraphicFramePr>
          <p:nvPr>
            <p:extLst>
              <p:ext uri="{D42A27DB-BD31-4B8C-83A1-F6EECF244321}">
                <p14:modId xmlns:p14="http://schemas.microsoft.com/office/powerpoint/2010/main" val="1583734857"/>
              </p:ext>
            </p:extLst>
          </p:nvPr>
        </p:nvGraphicFramePr>
        <p:xfrm>
          <a:off x="9933148" y="2296439"/>
          <a:ext cx="182563" cy="228600"/>
        </p:xfrm>
        <a:graphic>
          <a:graphicData uri="http://schemas.openxmlformats.org/presentationml/2006/ole">
            <mc:AlternateContent xmlns:mc="http://schemas.openxmlformats.org/markup-compatibility/2006">
              <mc:Choice xmlns:v="urn:schemas-microsoft-com:vml" Requires="v">
                <p:oleObj spid="_x0000_s5154" name="AxMath" r:id="rId13" imgW="182520" imgH="228960" progId="Equation.AxMath">
                  <p:embed/>
                </p:oleObj>
              </mc:Choice>
              <mc:Fallback>
                <p:oleObj name="AxMath" r:id="rId13" imgW="182520" imgH="228960" progId="Equation.AxMath">
                  <p:embed/>
                  <p:pic>
                    <p:nvPicPr>
                      <p:cNvPr id="36" name="对象 35"/>
                      <p:cNvPicPr/>
                      <p:nvPr/>
                    </p:nvPicPr>
                    <p:blipFill>
                      <a:blip r:embed="rId14"/>
                      <a:stretch>
                        <a:fillRect/>
                      </a:stretch>
                    </p:blipFill>
                    <p:spPr>
                      <a:xfrm>
                        <a:off x="9933148" y="2296439"/>
                        <a:ext cx="182563" cy="228600"/>
                      </a:xfrm>
                      <a:prstGeom prst="rect">
                        <a:avLst/>
                      </a:prstGeom>
                    </p:spPr>
                  </p:pic>
                </p:oleObj>
              </mc:Fallback>
            </mc:AlternateContent>
          </a:graphicData>
        </a:graphic>
      </p:graphicFrame>
      <p:sp>
        <p:nvSpPr>
          <p:cNvPr id="23" name="椭圆 22">
            <a:extLst>
              <a:ext uri="{FF2B5EF4-FFF2-40B4-BE49-F238E27FC236}">
                <a16:creationId xmlns:a16="http://schemas.microsoft.com/office/drawing/2014/main" id="{DB8A6FED-7530-4A99-A480-9AB03DDFB7F8}"/>
              </a:ext>
            </a:extLst>
          </p:cNvPr>
          <p:cNvSpPr/>
          <p:nvPr/>
        </p:nvSpPr>
        <p:spPr>
          <a:xfrm>
            <a:off x="8268639" y="2526612"/>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1E522EE-A341-4DB4-B821-C13C39019556}"/>
              </a:ext>
            </a:extLst>
          </p:cNvPr>
          <p:cNvSpPr/>
          <p:nvPr/>
        </p:nvSpPr>
        <p:spPr>
          <a:xfrm>
            <a:off x="9044187" y="1114425"/>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D605416-FBBE-4B76-ACEA-3609FDDAC150}"/>
              </a:ext>
            </a:extLst>
          </p:cNvPr>
          <p:cNvSpPr/>
          <p:nvPr/>
        </p:nvSpPr>
        <p:spPr>
          <a:xfrm>
            <a:off x="9750057" y="3311358"/>
            <a:ext cx="460636" cy="466725"/>
          </a:xfrm>
          <a:prstGeom prst="ellipse">
            <a:avLst/>
          </a:prstGeom>
          <a:solidFill>
            <a:schemeClr val="bg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EAAADB47-F10C-4B3E-9422-1306EA326033}"/>
              </a:ext>
            </a:extLst>
          </p:cNvPr>
          <p:cNvSpPr/>
          <p:nvPr/>
        </p:nvSpPr>
        <p:spPr>
          <a:xfrm>
            <a:off x="3119439" y="2092105"/>
            <a:ext cx="1595693" cy="1198783"/>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8" name="对象 27">
            <a:extLst>
              <a:ext uri="{FF2B5EF4-FFF2-40B4-BE49-F238E27FC236}">
                <a16:creationId xmlns:a16="http://schemas.microsoft.com/office/drawing/2014/main" id="{3376D3B9-D923-4B7D-BDA1-7B05AB8C85DF}"/>
              </a:ext>
            </a:extLst>
          </p:cNvPr>
          <p:cNvGraphicFramePr>
            <a:graphicFrameLocks noChangeAspect="1"/>
          </p:cNvGraphicFramePr>
          <p:nvPr>
            <p:extLst>
              <p:ext uri="{D42A27DB-BD31-4B8C-83A1-F6EECF244321}">
                <p14:modId xmlns:p14="http://schemas.microsoft.com/office/powerpoint/2010/main" val="4040110952"/>
              </p:ext>
            </p:extLst>
          </p:nvPr>
        </p:nvGraphicFramePr>
        <p:xfrm>
          <a:off x="8347812" y="2662236"/>
          <a:ext cx="363538" cy="228600"/>
        </p:xfrm>
        <a:graphic>
          <a:graphicData uri="http://schemas.openxmlformats.org/presentationml/2006/ole">
            <mc:AlternateContent xmlns:mc="http://schemas.openxmlformats.org/markup-compatibility/2006">
              <mc:Choice xmlns:v="urn:schemas-microsoft-com:vml" Requires="v">
                <p:oleObj spid="_x0000_s5155" name="AxMath" r:id="rId15" imgW="362880" imgH="228960" progId="Equation.AxMath">
                  <p:embed/>
                </p:oleObj>
              </mc:Choice>
              <mc:Fallback>
                <p:oleObj name="AxMath" r:id="rId15" imgW="362880" imgH="228960" progId="Equation.AxMath">
                  <p:embed/>
                  <p:pic>
                    <p:nvPicPr>
                      <p:cNvPr id="74" name="对象 73"/>
                      <p:cNvPicPr/>
                      <p:nvPr/>
                    </p:nvPicPr>
                    <p:blipFill>
                      <a:blip r:embed="rId16"/>
                      <a:stretch>
                        <a:fillRect/>
                      </a:stretch>
                    </p:blipFill>
                    <p:spPr>
                      <a:xfrm>
                        <a:off x="8347812" y="2662236"/>
                        <a:ext cx="363538" cy="228600"/>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8F1EBA3A-52B9-4EC7-B81F-925646C1CB06}"/>
              </a:ext>
            </a:extLst>
          </p:cNvPr>
          <p:cNvGraphicFramePr>
            <a:graphicFrameLocks noChangeAspect="1"/>
          </p:cNvGraphicFramePr>
          <p:nvPr>
            <p:extLst>
              <p:ext uri="{D42A27DB-BD31-4B8C-83A1-F6EECF244321}">
                <p14:modId xmlns:p14="http://schemas.microsoft.com/office/powerpoint/2010/main" val="3295591195"/>
              </p:ext>
            </p:extLst>
          </p:nvPr>
        </p:nvGraphicFramePr>
        <p:xfrm>
          <a:off x="9211604" y="1233487"/>
          <a:ext cx="219075" cy="228600"/>
        </p:xfrm>
        <a:graphic>
          <a:graphicData uri="http://schemas.openxmlformats.org/presentationml/2006/ole">
            <mc:AlternateContent xmlns:mc="http://schemas.openxmlformats.org/markup-compatibility/2006">
              <mc:Choice xmlns:v="urn:schemas-microsoft-com:vml" Requires="v">
                <p:oleObj spid="_x0000_s5156" name="AxMath" r:id="rId17" imgW="218520" imgH="228960" progId="Equation.AxMath">
                  <p:embed/>
                </p:oleObj>
              </mc:Choice>
              <mc:Fallback>
                <p:oleObj name="AxMath" r:id="rId17" imgW="218520" imgH="228960" progId="Equation.AxMath">
                  <p:embed/>
                  <p:pic>
                    <p:nvPicPr>
                      <p:cNvPr id="75" name="对象 74"/>
                      <p:cNvPicPr/>
                      <p:nvPr/>
                    </p:nvPicPr>
                    <p:blipFill>
                      <a:blip r:embed="rId18"/>
                      <a:stretch>
                        <a:fillRect/>
                      </a:stretch>
                    </p:blipFill>
                    <p:spPr>
                      <a:xfrm>
                        <a:off x="9211604" y="1233487"/>
                        <a:ext cx="219075" cy="228600"/>
                      </a:xfrm>
                      <a:prstGeom prst="rect">
                        <a:avLst/>
                      </a:prstGeom>
                    </p:spPr>
                  </p:pic>
                </p:oleObj>
              </mc:Fallback>
            </mc:AlternateContent>
          </a:graphicData>
        </a:graphic>
      </p:graphicFrame>
      <p:sp>
        <p:nvSpPr>
          <p:cNvPr id="30" name="圆角矩形 8">
            <a:extLst>
              <a:ext uri="{FF2B5EF4-FFF2-40B4-BE49-F238E27FC236}">
                <a16:creationId xmlns:a16="http://schemas.microsoft.com/office/drawing/2014/main" id="{3EF1EAC5-56BD-47D7-8401-6A553FAD2ACD}"/>
              </a:ext>
            </a:extLst>
          </p:cNvPr>
          <p:cNvSpPr/>
          <p:nvPr/>
        </p:nvSpPr>
        <p:spPr>
          <a:xfrm>
            <a:off x="820337" y="954822"/>
            <a:ext cx="3013253" cy="2979855"/>
          </a:xfrm>
          <a:prstGeom prst="roundRect">
            <a:avLst/>
          </a:pr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6">
            <a:extLst>
              <a:ext uri="{FF2B5EF4-FFF2-40B4-BE49-F238E27FC236}">
                <a16:creationId xmlns:a16="http://schemas.microsoft.com/office/drawing/2014/main" id="{EF792005-E26E-4F5F-B93E-5F22E948777E}"/>
              </a:ext>
            </a:extLst>
          </p:cNvPr>
          <p:cNvSpPr/>
          <p:nvPr/>
        </p:nvSpPr>
        <p:spPr>
          <a:xfrm>
            <a:off x="8233077" y="1012071"/>
            <a:ext cx="3013253" cy="2979855"/>
          </a:xfrm>
          <a:prstGeom prst="roundRect">
            <a:avLst/>
          </a:prstGeom>
          <a:noFill/>
          <a:ln w="28575">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31D8F348-369B-4117-B188-F2FCF8927061}"/>
              </a:ext>
            </a:extLst>
          </p:cNvPr>
          <p:cNvSpPr txBox="1"/>
          <p:nvPr/>
        </p:nvSpPr>
        <p:spPr>
          <a:xfrm>
            <a:off x="2029708" y="3737291"/>
            <a:ext cx="1129104" cy="646331"/>
          </a:xfrm>
          <a:prstGeom prst="rect">
            <a:avLst/>
          </a:prstGeom>
          <a:noFill/>
        </p:spPr>
        <p:txBody>
          <a:bodyPr wrap="square" rtlCol="0">
            <a:spAutoFit/>
          </a:bodyPr>
          <a:lstStyle/>
          <a:p>
            <a:r>
              <a:rPr lang="en-US" altLang="zh-CN" dirty="0"/>
              <a:t>	</a:t>
            </a:r>
            <a:r>
              <a:rPr lang="en-US" altLang="zh-CN" b="1" dirty="0">
                <a:solidFill>
                  <a:schemeClr val="bg2">
                    <a:lumMod val="50000"/>
                  </a:schemeClr>
                </a:solidFill>
              </a:rPr>
              <a:t>WD 1</a:t>
            </a:r>
            <a:endParaRPr lang="zh-CN" altLang="en-US" b="1" dirty="0">
              <a:solidFill>
                <a:schemeClr val="bg2">
                  <a:lumMod val="50000"/>
                </a:schemeClr>
              </a:solidFill>
            </a:endParaRPr>
          </a:p>
        </p:txBody>
      </p:sp>
      <p:sp>
        <p:nvSpPr>
          <p:cNvPr id="33" name="文本框 32">
            <a:extLst>
              <a:ext uri="{FF2B5EF4-FFF2-40B4-BE49-F238E27FC236}">
                <a16:creationId xmlns:a16="http://schemas.microsoft.com/office/drawing/2014/main" id="{1A6CED01-9713-42DA-823A-887611DF754F}"/>
              </a:ext>
            </a:extLst>
          </p:cNvPr>
          <p:cNvSpPr txBox="1"/>
          <p:nvPr/>
        </p:nvSpPr>
        <p:spPr>
          <a:xfrm>
            <a:off x="9708456" y="3873782"/>
            <a:ext cx="1129104" cy="646331"/>
          </a:xfrm>
          <a:prstGeom prst="rect">
            <a:avLst/>
          </a:prstGeom>
          <a:noFill/>
        </p:spPr>
        <p:txBody>
          <a:bodyPr wrap="square" rtlCol="0">
            <a:spAutoFit/>
          </a:bodyPr>
          <a:lstStyle/>
          <a:p>
            <a:r>
              <a:rPr lang="en-US" altLang="zh-CN" dirty="0"/>
              <a:t>	</a:t>
            </a:r>
            <a:r>
              <a:rPr lang="en-US" altLang="zh-CN" b="1" dirty="0">
                <a:solidFill>
                  <a:schemeClr val="accent3">
                    <a:lumMod val="60000"/>
                    <a:lumOff val="40000"/>
                  </a:schemeClr>
                </a:solidFill>
              </a:rPr>
              <a:t>WD N</a:t>
            </a:r>
            <a:endParaRPr lang="zh-CN" altLang="en-US" b="1" dirty="0">
              <a:solidFill>
                <a:schemeClr val="accent3">
                  <a:lumMod val="60000"/>
                  <a:lumOff val="40000"/>
                </a:schemeClr>
              </a:solidFill>
            </a:endParaRPr>
          </a:p>
        </p:txBody>
      </p:sp>
      <p:sp>
        <p:nvSpPr>
          <p:cNvPr id="34" name="文本框 33">
            <a:extLst>
              <a:ext uri="{FF2B5EF4-FFF2-40B4-BE49-F238E27FC236}">
                <a16:creationId xmlns:a16="http://schemas.microsoft.com/office/drawing/2014/main" id="{5FB5F074-0185-4DAC-B7DF-232B954DD510}"/>
              </a:ext>
            </a:extLst>
          </p:cNvPr>
          <p:cNvSpPr txBox="1"/>
          <p:nvPr/>
        </p:nvSpPr>
        <p:spPr>
          <a:xfrm>
            <a:off x="3766630" y="1402138"/>
            <a:ext cx="1129104" cy="615553"/>
          </a:xfrm>
          <a:prstGeom prst="rect">
            <a:avLst/>
          </a:prstGeom>
          <a:noFill/>
        </p:spPr>
        <p:txBody>
          <a:bodyPr wrap="square" rtlCol="0">
            <a:spAutoFit/>
          </a:bodyPr>
          <a:lstStyle/>
          <a:p>
            <a:r>
              <a:rPr lang="en-US" altLang="zh-CN" dirty="0"/>
              <a:t>	</a:t>
            </a:r>
            <a:r>
              <a:rPr lang="en-US" altLang="zh-CN" sz="1600" b="1" dirty="0">
                <a:solidFill>
                  <a:schemeClr val="accent1">
                    <a:lumMod val="50000"/>
                  </a:schemeClr>
                </a:solidFill>
              </a:rPr>
              <a:t>Bridge 1</a:t>
            </a:r>
            <a:r>
              <a:rPr lang="en-US" altLang="zh-CN" sz="1600" b="1" dirty="0">
                <a:solidFill>
                  <a:schemeClr val="bg2">
                    <a:lumMod val="50000"/>
                  </a:schemeClr>
                </a:solidFill>
              </a:rPr>
              <a:t> </a:t>
            </a:r>
            <a:endParaRPr lang="zh-CN" altLang="en-US" sz="1600" b="1" dirty="0">
              <a:solidFill>
                <a:schemeClr val="bg2">
                  <a:lumMod val="50000"/>
                </a:schemeClr>
              </a:solidFill>
            </a:endParaRPr>
          </a:p>
        </p:txBody>
      </p:sp>
      <p:graphicFrame>
        <p:nvGraphicFramePr>
          <p:cNvPr id="38" name="对象 37">
            <a:extLst>
              <a:ext uri="{FF2B5EF4-FFF2-40B4-BE49-F238E27FC236}">
                <a16:creationId xmlns:a16="http://schemas.microsoft.com/office/drawing/2014/main" id="{81243340-1475-4CB8-9632-ACD6FB51B4CD}"/>
              </a:ext>
            </a:extLst>
          </p:cNvPr>
          <p:cNvGraphicFramePr>
            <a:graphicFrameLocks noChangeAspect="1"/>
          </p:cNvGraphicFramePr>
          <p:nvPr>
            <p:extLst>
              <p:ext uri="{D42A27DB-BD31-4B8C-83A1-F6EECF244321}">
                <p14:modId xmlns:p14="http://schemas.microsoft.com/office/powerpoint/2010/main" val="3742483610"/>
              </p:ext>
            </p:extLst>
          </p:nvPr>
        </p:nvGraphicFramePr>
        <p:xfrm>
          <a:off x="9796463" y="3441700"/>
          <a:ext cx="369887" cy="228600"/>
        </p:xfrm>
        <a:graphic>
          <a:graphicData uri="http://schemas.openxmlformats.org/presentationml/2006/ole">
            <mc:AlternateContent xmlns:mc="http://schemas.openxmlformats.org/markup-compatibility/2006">
              <mc:Choice xmlns:v="urn:schemas-microsoft-com:vml" Requires="v">
                <p:oleObj spid="_x0000_s5157" name="AxMath" r:id="rId19" imgW="370080" imgH="228960" progId="Equation.AxMath">
                  <p:embed/>
                </p:oleObj>
              </mc:Choice>
              <mc:Fallback>
                <p:oleObj name="AxMath" r:id="rId19" imgW="370080" imgH="228960" progId="Equation.AxMath">
                  <p:embed/>
                  <p:pic>
                    <p:nvPicPr>
                      <p:cNvPr id="28" name="对象 27">
                        <a:extLst>
                          <a:ext uri="{FF2B5EF4-FFF2-40B4-BE49-F238E27FC236}">
                            <a16:creationId xmlns:a16="http://schemas.microsoft.com/office/drawing/2014/main" id="{3376D3B9-D923-4B7D-BDA1-7B05AB8C85DF}"/>
                          </a:ext>
                        </a:extLst>
                      </p:cNvPr>
                      <p:cNvPicPr/>
                      <p:nvPr/>
                    </p:nvPicPr>
                    <p:blipFill>
                      <a:blip r:embed="rId20"/>
                      <a:stretch>
                        <a:fillRect/>
                      </a:stretch>
                    </p:blipFill>
                    <p:spPr>
                      <a:xfrm>
                        <a:off x="9796463" y="3441700"/>
                        <a:ext cx="369887" cy="228600"/>
                      </a:xfrm>
                      <a:prstGeom prst="rect">
                        <a:avLst/>
                      </a:prstGeom>
                    </p:spPr>
                  </p:pic>
                </p:oleObj>
              </mc:Fallback>
            </mc:AlternateContent>
          </a:graphicData>
        </a:graphic>
      </p:graphicFrame>
      <p:sp>
        <p:nvSpPr>
          <p:cNvPr id="40" name="矩形 39">
            <a:extLst>
              <a:ext uri="{FF2B5EF4-FFF2-40B4-BE49-F238E27FC236}">
                <a16:creationId xmlns:a16="http://schemas.microsoft.com/office/drawing/2014/main" id="{BF616DE9-B163-4AEB-96BC-B776F0735E81}"/>
              </a:ext>
            </a:extLst>
          </p:cNvPr>
          <p:cNvSpPr/>
          <p:nvPr/>
        </p:nvSpPr>
        <p:spPr>
          <a:xfrm>
            <a:off x="5163495" y="2092104"/>
            <a:ext cx="1595693" cy="1198783"/>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08EEB1DF-4766-4CE1-9982-1D2F5BEAD36F}"/>
              </a:ext>
            </a:extLst>
          </p:cNvPr>
          <p:cNvSpPr/>
          <p:nvPr/>
        </p:nvSpPr>
        <p:spPr>
          <a:xfrm>
            <a:off x="7133490" y="2078720"/>
            <a:ext cx="1595693" cy="1198783"/>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1E1E6C29-4489-46E0-A6FC-186D1E64675C}"/>
              </a:ext>
            </a:extLst>
          </p:cNvPr>
          <p:cNvSpPr txBox="1"/>
          <p:nvPr/>
        </p:nvSpPr>
        <p:spPr>
          <a:xfrm>
            <a:off x="4165131" y="1638665"/>
            <a:ext cx="2804237" cy="369332"/>
          </a:xfrm>
          <a:prstGeom prst="rect">
            <a:avLst/>
          </a:prstGeom>
          <a:noFill/>
        </p:spPr>
        <p:txBody>
          <a:bodyPr wrap="square" rtlCol="0">
            <a:spAutoFit/>
          </a:bodyPr>
          <a:lstStyle/>
          <a:p>
            <a:r>
              <a:rPr lang="en-US" altLang="zh-CN" dirty="0"/>
              <a:t>	</a:t>
            </a:r>
            <a:r>
              <a:rPr lang="en-US" altLang="zh-CN" sz="1600" b="1" dirty="0">
                <a:solidFill>
                  <a:schemeClr val="accent1">
                    <a:lumMod val="50000"/>
                  </a:schemeClr>
                </a:solidFill>
              </a:rPr>
              <a:t>Bridge 2,3,…,n-1</a:t>
            </a:r>
            <a:endParaRPr lang="zh-CN" altLang="en-US" sz="1600" b="1" dirty="0">
              <a:solidFill>
                <a:schemeClr val="bg2">
                  <a:lumMod val="50000"/>
                </a:schemeClr>
              </a:solidFill>
            </a:endParaRPr>
          </a:p>
        </p:txBody>
      </p:sp>
      <p:sp>
        <p:nvSpPr>
          <p:cNvPr id="44" name="文本框 43">
            <a:extLst>
              <a:ext uri="{FF2B5EF4-FFF2-40B4-BE49-F238E27FC236}">
                <a16:creationId xmlns:a16="http://schemas.microsoft.com/office/drawing/2014/main" id="{1738095A-BCFE-4331-A539-33B1D1959BAB}"/>
              </a:ext>
            </a:extLst>
          </p:cNvPr>
          <p:cNvSpPr txBox="1"/>
          <p:nvPr/>
        </p:nvSpPr>
        <p:spPr>
          <a:xfrm>
            <a:off x="7270024" y="1364615"/>
            <a:ext cx="1129104" cy="615553"/>
          </a:xfrm>
          <a:prstGeom prst="rect">
            <a:avLst/>
          </a:prstGeom>
          <a:noFill/>
        </p:spPr>
        <p:txBody>
          <a:bodyPr wrap="square" rtlCol="0">
            <a:spAutoFit/>
          </a:bodyPr>
          <a:lstStyle/>
          <a:p>
            <a:r>
              <a:rPr lang="en-US" altLang="zh-CN" dirty="0"/>
              <a:t>	</a:t>
            </a:r>
            <a:r>
              <a:rPr lang="en-US" altLang="zh-CN" sz="1600" b="1" dirty="0">
                <a:solidFill>
                  <a:schemeClr val="accent1">
                    <a:lumMod val="50000"/>
                  </a:schemeClr>
                </a:solidFill>
              </a:rPr>
              <a:t>Bridge n</a:t>
            </a:r>
            <a:r>
              <a:rPr lang="en-US" altLang="zh-CN" sz="1600" b="1" dirty="0">
                <a:solidFill>
                  <a:schemeClr val="bg2">
                    <a:lumMod val="50000"/>
                  </a:schemeClr>
                </a:solidFill>
              </a:rPr>
              <a:t> </a:t>
            </a:r>
            <a:endParaRPr lang="zh-CN" altLang="en-US" sz="1600" b="1" dirty="0">
              <a:solidFill>
                <a:schemeClr val="bg2">
                  <a:lumMod val="50000"/>
                </a:schemeClr>
              </a:solidFill>
            </a:endParaRPr>
          </a:p>
        </p:txBody>
      </p:sp>
      <p:sp>
        <p:nvSpPr>
          <p:cNvPr id="45" name="文本框 44">
            <a:extLst>
              <a:ext uri="{FF2B5EF4-FFF2-40B4-BE49-F238E27FC236}">
                <a16:creationId xmlns:a16="http://schemas.microsoft.com/office/drawing/2014/main" id="{CE613564-DB9E-48CA-9643-20546761DF71}"/>
              </a:ext>
            </a:extLst>
          </p:cNvPr>
          <p:cNvSpPr txBox="1"/>
          <p:nvPr/>
        </p:nvSpPr>
        <p:spPr>
          <a:xfrm>
            <a:off x="4335614" y="2299180"/>
            <a:ext cx="2488773" cy="615553"/>
          </a:xfrm>
          <a:prstGeom prst="rect">
            <a:avLst/>
          </a:prstGeom>
          <a:noFill/>
        </p:spPr>
        <p:txBody>
          <a:bodyPr wrap="square" rtlCol="0">
            <a:spAutoFit/>
          </a:bodyPr>
          <a:lstStyle/>
          <a:p>
            <a:r>
              <a:rPr lang="en-US" altLang="zh-CN" dirty="0"/>
              <a:t>	</a:t>
            </a:r>
            <a:r>
              <a:rPr lang="en-US" altLang="zh-CN" sz="1600" b="1" dirty="0">
                <a:solidFill>
                  <a:schemeClr val="accent1">
                    <a:lumMod val="50000"/>
                  </a:schemeClr>
                </a:solidFill>
              </a:rPr>
              <a:t>Multi-Bridge</a:t>
            </a:r>
          </a:p>
          <a:p>
            <a:r>
              <a:rPr lang="en-US" altLang="zh-CN" sz="1600" b="1" dirty="0">
                <a:solidFill>
                  <a:schemeClr val="accent1">
                    <a:lumMod val="50000"/>
                  </a:schemeClr>
                </a:solidFill>
              </a:rPr>
              <a:t>                     System</a:t>
            </a:r>
            <a:r>
              <a:rPr lang="en-US" altLang="zh-CN" sz="1600" b="1" dirty="0">
                <a:solidFill>
                  <a:schemeClr val="bg2">
                    <a:lumMod val="50000"/>
                  </a:schemeClr>
                </a:solidFill>
              </a:rPr>
              <a:t> </a:t>
            </a:r>
            <a:endParaRPr lang="zh-CN" altLang="en-US" sz="1600" b="1" dirty="0">
              <a:solidFill>
                <a:schemeClr val="bg2">
                  <a:lumMod val="50000"/>
                </a:schemeClr>
              </a:solidFill>
            </a:endParaRPr>
          </a:p>
        </p:txBody>
      </p:sp>
    </p:spTree>
    <p:extLst>
      <p:ext uri="{BB962C8B-B14F-4D97-AF65-F5344CB8AC3E}">
        <p14:creationId xmlns:p14="http://schemas.microsoft.com/office/powerpoint/2010/main" val="3079781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15</a:t>
            </a:fld>
            <a:endParaRPr lang="zh-CN" altLang="en-US" dirty="0"/>
          </a:p>
        </p:txBody>
      </p:sp>
      <p:sp>
        <p:nvSpPr>
          <p:cNvPr id="3" name="文本占位符 2"/>
          <p:cNvSpPr>
            <a:spLocks noGrp="1"/>
          </p:cNvSpPr>
          <p:nvPr>
            <p:ph type="body" sz="quarter" idx="14"/>
          </p:nvPr>
        </p:nvSpPr>
        <p:spPr/>
        <p:txBody>
          <a:bodyPr/>
          <a:lstStyle/>
          <a:p>
            <a:endParaRPr lang="zh-CN" altLang="en-US"/>
          </a:p>
        </p:txBody>
      </p:sp>
      <p:sp>
        <p:nvSpPr>
          <p:cNvPr id="4" name="文本框 3"/>
          <p:cNvSpPr txBox="1"/>
          <p:nvPr/>
        </p:nvSpPr>
        <p:spPr>
          <a:xfrm>
            <a:off x="814388" y="780845"/>
            <a:ext cx="8905875" cy="3139321"/>
          </a:xfrm>
          <a:prstGeom prst="rect">
            <a:avLst/>
          </a:prstGeom>
          <a:noFill/>
        </p:spPr>
        <p:txBody>
          <a:bodyPr wrap="square" rtlCol="0">
            <a:spAutoFit/>
          </a:bodyPr>
          <a:lstStyle/>
          <a:p>
            <a:r>
              <a:rPr lang="zh-CN" altLang="en-US" dirty="0"/>
              <a:t>对于集成</a:t>
            </a:r>
            <a:r>
              <a:rPr lang="en-US" altLang="zh-CN" dirty="0"/>
              <a:t>5G</a:t>
            </a:r>
            <a:r>
              <a:rPr lang="zh-CN" altLang="en-US" dirty="0"/>
              <a:t>和</a:t>
            </a:r>
            <a:r>
              <a:rPr lang="en-US" altLang="zh-CN" dirty="0"/>
              <a:t>TSN</a:t>
            </a:r>
            <a:r>
              <a:rPr lang="zh-CN" altLang="en-US" dirty="0"/>
              <a:t>系统中的时间同步，</a:t>
            </a:r>
            <a:r>
              <a:rPr lang="en-US" altLang="zh-CN" dirty="0"/>
              <a:t>3GPP</a:t>
            </a:r>
            <a:r>
              <a:rPr lang="zh-CN" altLang="en-US" dirty="0"/>
              <a:t>中考虑了两种主要的时钟模型。这些时钟模型符合</a:t>
            </a:r>
            <a:r>
              <a:rPr lang="en-US" altLang="zh-CN" dirty="0"/>
              <a:t>IEEE 802.1AS</a:t>
            </a:r>
            <a:r>
              <a:rPr lang="zh-CN" altLang="en-US" dirty="0"/>
              <a:t>标准，描述如下。边界时钟</a:t>
            </a:r>
            <a:r>
              <a:rPr lang="en-US" altLang="zh-CN" dirty="0"/>
              <a:t>–</a:t>
            </a:r>
            <a:r>
              <a:rPr lang="zh-CN" altLang="en-US" dirty="0"/>
              <a:t>在边界时钟解决方案中，</a:t>
            </a:r>
            <a:r>
              <a:rPr lang="en-US" altLang="zh-CN" dirty="0"/>
              <a:t>5G</a:t>
            </a:r>
            <a:r>
              <a:rPr lang="zh-CN" altLang="en-US" dirty="0"/>
              <a:t>无线电接入网络（</a:t>
            </a:r>
            <a:r>
              <a:rPr lang="en-US" altLang="zh-CN" dirty="0"/>
              <a:t>RAN</a:t>
            </a:r>
            <a:r>
              <a:rPr lang="zh-CN" altLang="en-US" dirty="0"/>
              <a:t>）可直接接入</a:t>
            </a:r>
            <a:r>
              <a:rPr lang="en-US" altLang="zh-CN" dirty="0"/>
              <a:t>TSN</a:t>
            </a:r>
            <a:r>
              <a:rPr lang="zh-CN" altLang="en-US" dirty="0"/>
              <a:t>主时钟。</a:t>
            </a:r>
            <a:r>
              <a:rPr lang="en-US" altLang="zh-CN" dirty="0"/>
              <a:t>5G RAN</a:t>
            </a:r>
            <a:r>
              <a:rPr lang="zh-CN" altLang="en-US" dirty="0"/>
              <a:t>通过自己的信令和程序向用户设备（</a:t>
            </a:r>
            <a:r>
              <a:rPr lang="en-US" altLang="zh-CN" dirty="0"/>
              <a:t>UE</a:t>
            </a:r>
            <a:r>
              <a:rPr lang="zh-CN" altLang="en-US" dirty="0"/>
              <a:t>）提供定时信息。</a:t>
            </a:r>
            <a:r>
              <a:rPr lang="en-US" altLang="zh-CN" dirty="0"/>
              <a:t>UE</a:t>
            </a:r>
            <a:r>
              <a:rPr lang="zh-CN" altLang="en-US" dirty="0"/>
              <a:t>基于定时信息同步</a:t>
            </a:r>
            <a:r>
              <a:rPr lang="en-US" altLang="zh-CN" dirty="0"/>
              <a:t>TSN</a:t>
            </a:r>
            <a:r>
              <a:rPr lang="zh-CN" altLang="en-US" dirty="0"/>
              <a:t>设备。透明时钟</a:t>
            </a:r>
            <a:r>
              <a:rPr lang="en-US" altLang="zh-CN" dirty="0"/>
              <a:t>–</a:t>
            </a:r>
            <a:r>
              <a:rPr lang="zh-CN" altLang="en-US" dirty="0"/>
              <a:t>在透明时钟解决方案中，时间同步是通过交换</a:t>
            </a:r>
            <a:r>
              <a:rPr lang="en-US" altLang="zh-CN" dirty="0"/>
              <a:t>PTP</a:t>
            </a:r>
            <a:r>
              <a:rPr lang="zh-CN" altLang="en-US" dirty="0"/>
              <a:t>消息实现的。</a:t>
            </a:r>
            <a:r>
              <a:rPr lang="en-US" altLang="zh-CN" dirty="0"/>
              <a:t>TSN</a:t>
            </a:r>
            <a:r>
              <a:rPr lang="zh-CN" altLang="en-US" dirty="0"/>
              <a:t>主控台和</a:t>
            </a:r>
            <a:r>
              <a:rPr lang="en-US" altLang="zh-CN" dirty="0"/>
              <a:t>TSN</a:t>
            </a:r>
            <a:r>
              <a:rPr lang="zh-CN" altLang="en-US" dirty="0"/>
              <a:t>设备之间的任何中间</a:t>
            </a:r>
            <a:r>
              <a:rPr lang="en-US" altLang="zh-CN" dirty="0"/>
              <a:t>5G</a:t>
            </a:r>
            <a:r>
              <a:rPr lang="zh-CN" altLang="en-US" dirty="0"/>
              <a:t>或</a:t>
            </a:r>
            <a:r>
              <a:rPr lang="en-US" altLang="zh-CN" dirty="0"/>
              <a:t>TSN</a:t>
            </a:r>
            <a:r>
              <a:rPr lang="zh-CN" altLang="en-US" dirty="0"/>
              <a:t>实体都会更新</a:t>
            </a:r>
            <a:r>
              <a:rPr lang="en-US" altLang="zh-CN" dirty="0"/>
              <a:t>PTP</a:t>
            </a:r>
            <a:r>
              <a:rPr lang="zh-CN" altLang="en-US" dirty="0"/>
              <a:t>消息以更正在实体中花费的时间。</a:t>
            </a:r>
            <a:endParaRPr lang="en-US" altLang="zh-CN" dirty="0"/>
          </a:p>
          <a:p>
            <a:endParaRPr lang="en-US" altLang="zh-CN" dirty="0"/>
          </a:p>
          <a:p>
            <a:r>
              <a:rPr lang="zh-CN" altLang="en-US" dirty="0"/>
              <a:t>考虑了用于集成</a:t>
            </a:r>
            <a:r>
              <a:rPr lang="en-US" altLang="zh-CN" dirty="0"/>
              <a:t>5G</a:t>
            </a:r>
            <a:r>
              <a:rPr lang="zh-CN" altLang="en-US" dirty="0"/>
              <a:t>和</a:t>
            </a:r>
            <a:r>
              <a:rPr lang="en-US" altLang="zh-CN" dirty="0"/>
              <a:t>TSN</a:t>
            </a:r>
            <a:r>
              <a:rPr lang="zh-CN" altLang="en-US" dirty="0"/>
              <a:t>系统中空中时间同步的边界时钟模型，如图</a:t>
            </a:r>
            <a:r>
              <a:rPr lang="en-US" altLang="zh-CN" dirty="0"/>
              <a:t>3</a:t>
            </a:r>
            <a:r>
              <a:rPr lang="zh-CN" altLang="en-US" dirty="0"/>
              <a:t>所示。</a:t>
            </a:r>
            <a:r>
              <a:rPr lang="en-US" altLang="zh-CN" dirty="0"/>
              <a:t>5G RAN</a:t>
            </a:r>
            <a:r>
              <a:rPr lang="zh-CN" altLang="en-US" dirty="0"/>
              <a:t>可以直接访问</a:t>
            </a:r>
            <a:r>
              <a:rPr lang="en-US" altLang="zh-CN" dirty="0"/>
              <a:t>TSN</a:t>
            </a:r>
            <a:r>
              <a:rPr lang="zh-CN" altLang="en-US" dirty="0"/>
              <a:t>大师级时间。这可以通过与</a:t>
            </a:r>
            <a:r>
              <a:rPr lang="en-US" altLang="zh-CN" dirty="0"/>
              <a:t>TSN</a:t>
            </a:r>
            <a:r>
              <a:rPr lang="zh-CN" altLang="en-US" dirty="0"/>
              <a:t>主时钟直接连接或通过支持</a:t>
            </a:r>
            <a:r>
              <a:rPr lang="en-US" altLang="zh-CN" dirty="0"/>
              <a:t>PTP</a:t>
            </a:r>
            <a:r>
              <a:rPr lang="zh-CN" altLang="en-US" dirty="0"/>
              <a:t>的底层传输网络实现。我们考虑后一种情况，即</a:t>
            </a:r>
            <a:r>
              <a:rPr lang="en-US" altLang="zh-CN" dirty="0" err="1"/>
              <a:t>gNB</a:t>
            </a:r>
            <a:r>
              <a:rPr lang="zh-CN" altLang="en-US" dirty="0"/>
              <a:t>根据传输网络上的</a:t>
            </a:r>
            <a:r>
              <a:rPr lang="en-US" altLang="zh-CN" dirty="0"/>
              <a:t>IEEE 802.1AS</a:t>
            </a:r>
            <a:r>
              <a:rPr lang="zh-CN" altLang="en-US" dirty="0"/>
              <a:t>消息与位于核心网络中的用户平面功能（</a:t>
            </a:r>
            <a:r>
              <a:rPr lang="en-US" altLang="zh-CN" dirty="0"/>
              <a:t>UPF</a:t>
            </a:r>
            <a:r>
              <a:rPr lang="zh-CN" altLang="en-US" dirty="0"/>
              <a:t>）互连，与</a:t>
            </a:r>
            <a:r>
              <a:rPr lang="en-US" altLang="zh-CN" dirty="0"/>
              <a:t>TSN</a:t>
            </a:r>
            <a:r>
              <a:rPr lang="zh-CN" altLang="en-US" dirty="0"/>
              <a:t>主控时间同步。</a:t>
            </a:r>
          </a:p>
        </p:txBody>
      </p:sp>
      <p:sp>
        <p:nvSpPr>
          <p:cNvPr id="5" name="椭圆 4"/>
          <p:cNvSpPr/>
          <p:nvPr/>
        </p:nvSpPr>
        <p:spPr>
          <a:xfrm>
            <a:off x="4903433" y="4157663"/>
            <a:ext cx="1278292" cy="1230566"/>
          </a:xfrm>
          <a:prstGeom prst="ellipse">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27476" y="4716000"/>
            <a:ext cx="84976" cy="576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08000" y="5248593"/>
            <a:ext cx="86400" cy="576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965700" y="4716000"/>
            <a:ext cx="86400" cy="576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508000" y="4248000"/>
            <a:ext cx="86400" cy="576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9" idx="2"/>
          </p:cNvCxnSpPr>
          <p:nvPr/>
        </p:nvCxnSpPr>
        <p:spPr>
          <a:xfrm>
            <a:off x="5551200" y="4305600"/>
            <a:ext cx="15640" cy="46800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67326" y="4773600"/>
            <a:ext cx="283875" cy="42705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2" name="对象 11"/>
          <p:cNvGraphicFramePr>
            <a:graphicFrameLocks noChangeAspect="1"/>
          </p:cNvGraphicFramePr>
          <p:nvPr>
            <p:extLst>
              <p:ext uri="{D42A27DB-BD31-4B8C-83A1-F6EECF244321}">
                <p14:modId xmlns:p14="http://schemas.microsoft.com/office/powerpoint/2010/main" val="1754619353"/>
              </p:ext>
            </p:extLst>
          </p:nvPr>
        </p:nvGraphicFramePr>
        <p:xfrm>
          <a:off x="2511425" y="2540000"/>
          <a:ext cx="163513" cy="228600"/>
        </p:xfrm>
        <a:graphic>
          <a:graphicData uri="http://schemas.openxmlformats.org/presentationml/2006/ole">
            <mc:AlternateContent xmlns:mc="http://schemas.openxmlformats.org/markup-compatibility/2006">
              <mc:Choice xmlns:v="urn:schemas-microsoft-com:vml" Requires="v">
                <p:oleObj spid="_x0000_s4117" name="AxMath" r:id="rId3" imgW="164160" imgH="227880" progId="Equation.AxMath">
                  <p:embed/>
                </p:oleObj>
              </mc:Choice>
              <mc:Fallback>
                <p:oleObj name="AxMath" r:id="rId3" imgW="164160" imgH="227880" progId="Equation.AxMath">
                  <p:embed/>
                  <p:pic>
                    <p:nvPicPr>
                      <p:cNvPr id="0" name=""/>
                      <p:cNvPicPr/>
                      <p:nvPr/>
                    </p:nvPicPr>
                    <p:blipFill>
                      <a:blip r:embed="rId4"/>
                      <a:stretch>
                        <a:fillRect/>
                      </a:stretch>
                    </p:blipFill>
                    <p:spPr>
                      <a:xfrm>
                        <a:off x="2511425" y="2540000"/>
                        <a:ext cx="163513" cy="228600"/>
                      </a:xfrm>
                      <a:prstGeom prst="rect">
                        <a:avLst/>
                      </a:prstGeom>
                    </p:spPr>
                  </p:pic>
                </p:oleObj>
              </mc:Fallback>
            </mc:AlternateContent>
          </a:graphicData>
        </a:graphic>
      </p:graphicFrame>
    </p:spTree>
    <p:extLst>
      <p:ext uri="{BB962C8B-B14F-4D97-AF65-F5344CB8AC3E}">
        <p14:creationId xmlns:p14="http://schemas.microsoft.com/office/powerpoint/2010/main" val="232232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16</a:t>
            </a:fld>
            <a:endParaRPr lang="zh-CN" altLang="en-US" dirty="0"/>
          </a:p>
        </p:txBody>
      </p:sp>
      <p:sp>
        <p:nvSpPr>
          <p:cNvPr id="3" name="文本占位符 2"/>
          <p:cNvSpPr>
            <a:spLocks noGrp="1"/>
          </p:cNvSpPr>
          <p:nvPr>
            <p:ph type="body" sz="quarter" idx="14"/>
          </p:nvPr>
        </p:nvSpPr>
        <p:spPr/>
        <p:txBody>
          <a:bodyPr/>
          <a:lstStyle/>
          <a:p>
            <a:endParaRPr lang="zh-CN" altLang="en-US"/>
          </a:p>
        </p:txBody>
      </p:sp>
      <p:sp>
        <p:nvSpPr>
          <p:cNvPr id="4" name="文本框 3"/>
          <p:cNvSpPr txBox="1"/>
          <p:nvPr/>
        </p:nvSpPr>
        <p:spPr>
          <a:xfrm>
            <a:off x="1075351" y="1137684"/>
            <a:ext cx="9962707" cy="2308324"/>
          </a:xfrm>
          <a:prstGeom prst="rect">
            <a:avLst/>
          </a:prstGeom>
          <a:noFill/>
        </p:spPr>
        <p:txBody>
          <a:bodyPr wrap="square" rtlCol="0">
            <a:spAutoFit/>
          </a:bodyPr>
          <a:lstStyle/>
          <a:p>
            <a:r>
              <a:rPr lang="en-US" altLang="zh-CN" dirty="0" err="1"/>
              <a:t>gPTP</a:t>
            </a:r>
            <a:r>
              <a:rPr lang="zh-CN" altLang="en-US" dirty="0"/>
              <a:t>定义了两种类型的时间感知系统（</a:t>
            </a:r>
            <a:r>
              <a:rPr lang="en-US" altLang="zh-CN" dirty="0"/>
              <a:t>TAS</a:t>
            </a:r>
            <a:r>
              <a:rPr lang="zh-CN" altLang="en-US" dirty="0"/>
              <a:t>），即</a:t>
            </a:r>
            <a:r>
              <a:rPr lang="en-US" altLang="zh-CN" dirty="0"/>
              <a:t>1</a:t>
            </a:r>
            <a:r>
              <a:rPr lang="zh-CN" altLang="en-US" dirty="0"/>
              <a:t>）时间感知终端站（</a:t>
            </a:r>
            <a:r>
              <a:rPr lang="en-US" altLang="zh-CN" dirty="0"/>
              <a:t>TAE</a:t>
            </a:r>
            <a:r>
              <a:rPr lang="zh-CN" altLang="en-US" dirty="0"/>
              <a:t>）和</a:t>
            </a:r>
            <a:r>
              <a:rPr lang="en-US" altLang="zh-CN" dirty="0"/>
              <a:t>2</a:t>
            </a:r>
            <a:r>
              <a:rPr lang="zh-CN" altLang="en-US" dirty="0"/>
              <a:t>）时间感知网桥（</a:t>
            </a:r>
            <a:r>
              <a:rPr lang="en-US" altLang="zh-CN" dirty="0"/>
              <a:t>TAB</a:t>
            </a:r>
            <a:r>
              <a:rPr lang="zh-CN" altLang="en-US" dirty="0"/>
              <a:t>）。</a:t>
            </a:r>
            <a:r>
              <a:rPr lang="en-US" altLang="zh-CN" dirty="0"/>
              <a:t>TAS</a:t>
            </a:r>
            <a:r>
              <a:rPr lang="zh-CN" altLang="en-US" dirty="0"/>
              <a:t>可以是从实体或主实体。每个时域只有一个主实体。此外，主实体（在</a:t>
            </a:r>
            <a:r>
              <a:rPr lang="en-US" altLang="zh-CN" dirty="0" err="1"/>
              <a:t>gPTP</a:t>
            </a:r>
            <a:r>
              <a:rPr lang="zh-CN" altLang="en-US" dirty="0"/>
              <a:t>范围内称为特级主实体（</a:t>
            </a:r>
            <a:r>
              <a:rPr lang="en-US" altLang="zh-CN" dirty="0"/>
              <a:t>GM</a:t>
            </a:r>
            <a:r>
              <a:rPr lang="zh-CN" altLang="en-US" dirty="0"/>
              <a:t>））充当时间感知网络（</a:t>
            </a:r>
            <a:r>
              <a:rPr lang="en-US" altLang="zh-CN" dirty="0"/>
              <a:t>TAN</a:t>
            </a:r>
            <a:r>
              <a:rPr lang="zh-CN" altLang="en-US" dirty="0"/>
              <a:t>）内所有从属实体的参考时间源。</a:t>
            </a:r>
            <a:r>
              <a:rPr lang="en-US" altLang="zh-CN" dirty="0"/>
              <a:t>TAN</a:t>
            </a:r>
            <a:r>
              <a:rPr lang="zh-CN" altLang="en-US" dirty="0"/>
              <a:t>与一个或多个时域相关联。因此，</a:t>
            </a:r>
            <a:r>
              <a:rPr lang="en-US" altLang="zh-CN" dirty="0"/>
              <a:t>TAS</a:t>
            </a:r>
            <a:r>
              <a:rPr lang="zh-CN" altLang="en-US" dirty="0"/>
              <a:t>可以同时成为不同时域中的成员。在工业场景中通用时域（</a:t>
            </a:r>
            <a:r>
              <a:rPr lang="en-US" altLang="zh-CN" dirty="0"/>
              <a:t>UD</a:t>
            </a:r>
            <a:r>
              <a:rPr lang="zh-CN" altLang="en-US" dirty="0"/>
              <a:t>）和工作时钟域（</a:t>
            </a:r>
            <a:r>
              <a:rPr lang="en-US" altLang="zh-CN" dirty="0"/>
              <a:t>WD</a:t>
            </a:r>
            <a:r>
              <a:rPr lang="zh-CN" altLang="en-US" dirty="0"/>
              <a:t>），如图</a:t>
            </a:r>
            <a:r>
              <a:rPr lang="en-US" altLang="zh-CN" dirty="0"/>
              <a:t>1</a:t>
            </a:r>
            <a:r>
              <a:rPr lang="zh-CN" altLang="en-US" dirty="0"/>
              <a:t>所示。</a:t>
            </a:r>
            <a:r>
              <a:rPr lang="en-US" altLang="zh-CN" dirty="0"/>
              <a:t>UD</a:t>
            </a:r>
            <a:r>
              <a:rPr lang="zh-CN" altLang="en-US" dirty="0"/>
              <a:t>在整个网络中建立。时间刻度通常以国际原子时间（</a:t>
            </a:r>
            <a:r>
              <a:rPr lang="en-US" altLang="zh-CN" dirty="0"/>
              <a:t>TAI</a:t>
            </a:r>
            <a:r>
              <a:rPr lang="zh-CN" altLang="en-US" dirty="0"/>
              <a:t>）表示。</a:t>
            </a:r>
            <a:r>
              <a:rPr lang="en-US" altLang="zh-CN" dirty="0"/>
              <a:t>UD</a:t>
            </a:r>
            <a:r>
              <a:rPr lang="zh-CN" altLang="en-US" dirty="0"/>
              <a:t>用于调整整个网络的流程，例如事件跟踪顺序，与</a:t>
            </a:r>
            <a:r>
              <a:rPr lang="en-US" altLang="zh-CN" dirty="0"/>
              <a:t>WD</a:t>
            </a:r>
            <a:r>
              <a:rPr lang="zh-CN" altLang="en-US" dirty="0"/>
              <a:t>相比，</a:t>
            </a:r>
            <a:r>
              <a:rPr lang="en-US" altLang="zh-CN" dirty="0"/>
              <a:t>UD</a:t>
            </a:r>
            <a:r>
              <a:rPr lang="zh-CN" altLang="en-US" dirty="0"/>
              <a:t>的要求更宽松</a:t>
            </a:r>
            <a:r>
              <a:rPr lang="en-US" altLang="zh-CN" dirty="0"/>
              <a:t>[6]</a:t>
            </a:r>
            <a:r>
              <a:rPr lang="zh-CN" altLang="en-US" dirty="0"/>
              <a:t>。</a:t>
            </a:r>
            <a:r>
              <a:rPr lang="en-US" altLang="zh-CN" dirty="0"/>
              <a:t>WD</a:t>
            </a:r>
            <a:r>
              <a:rPr lang="zh-CN" altLang="en-US" dirty="0"/>
              <a:t>跨越较小的网络段建立，拓扑结构较不复杂。</a:t>
            </a:r>
            <a:r>
              <a:rPr lang="en-US" altLang="zh-CN" dirty="0"/>
              <a:t>WD</a:t>
            </a:r>
            <a:r>
              <a:rPr lang="zh-CN" altLang="en-US" dirty="0"/>
              <a:t>通常是自由运行的时钟，因此不参考绝对时间刻度。</a:t>
            </a:r>
            <a:r>
              <a:rPr lang="en-US" altLang="zh-CN" dirty="0"/>
              <a:t>WD</a:t>
            </a:r>
            <a:r>
              <a:rPr lang="zh-CN" altLang="en-US" dirty="0"/>
              <a:t>用于调整要求严格的流程，例如闭环控制，并具有严格的要求。</a:t>
            </a:r>
          </a:p>
        </p:txBody>
      </p:sp>
    </p:spTree>
    <p:extLst>
      <p:ext uri="{BB962C8B-B14F-4D97-AF65-F5344CB8AC3E}">
        <p14:creationId xmlns:p14="http://schemas.microsoft.com/office/powerpoint/2010/main" val="955002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17</a:t>
            </a:fld>
            <a:endParaRPr lang="zh-CN" altLang="en-US" dirty="0"/>
          </a:p>
        </p:txBody>
      </p:sp>
      <p:sp>
        <p:nvSpPr>
          <p:cNvPr id="3" name="文本占位符 2"/>
          <p:cNvSpPr>
            <a:spLocks noGrp="1"/>
          </p:cNvSpPr>
          <p:nvPr>
            <p:ph type="body" sz="quarter" idx="14"/>
          </p:nvPr>
        </p:nvSpPr>
        <p:spPr/>
        <p:txBody>
          <a:bodyPr/>
          <a:lstStyle/>
          <a:p>
            <a:endParaRPr lang="zh-CN" altLang="en-US"/>
          </a:p>
        </p:txBody>
      </p:sp>
      <p:sp>
        <p:nvSpPr>
          <p:cNvPr id="4" name="文本框 3"/>
          <p:cNvSpPr txBox="1"/>
          <p:nvPr/>
        </p:nvSpPr>
        <p:spPr>
          <a:xfrm>
            <a:off x="1658679" y="1541721"/>
            <a:ext cx="8399721" cy="2862322"/>
          </a:xfrm>
          <a:prstGeom prst="rect">
            <a:avLst/>
          </a:prstGeom>
          <a:noFill/>
        </p:spPr>
        <p:txBody>
          <a:bodyPr wrap="square" rtlCol="0">
            <a:spAutoFit/>
          </a:bodyPr>
          <a:lstStyle/>
          <a:p>
            <a:r>
              <a:rPr lang="en-US" altLang="zh-CN" dirty="0" err="1"/>
              <a:t>Omri</a:t>
            </a:r>
            <a:r>
              <a:rPr lang="zh-CN" altLang="en-US" dirty="0"/>
              <a:t>等人</a:t>
            </a:r>
            <a:r>
              <a:rPr lang="en-US" altLang="zh-CN" dirty="0"/>
              <a:t>[9]</a:t>
            </a:r>
            <a:r>
              <a:rPr lang="zh-CN" altLang="en-US" dirty="0"/>
              <a:t>讨论了</a:t>
            </a:r>
            <a:r>
              <a:rPr lang="en-US" altLang="zh-CN" dirty="0"/>
              <a:t>5G</a:t>
            </a:r>
            <a:r>
              <a:rPr lang="zh-CN" altLang="en-US" dirty="0"/>
              <a:t>新无线电（</a:t>
            </a:r>
            <a:r>
              <a:rPr lang="en-US" altLang="zh-CN" dirty="0"/>
              <a:t>NR</a:t>
            </a:r>
            <a:r>
              <a:rPr lang="zh-CN" altLang="en-US" dirty="0"/>
              <a:t>）中的同步过程，并确定了存在广泛新频率范围的时频同步是</a:t>
            </a:r>
            <a:r>
              <a:rPr lang="en-US" altLang="zh-CN" dirty="0"/>
              <a:t>5G NR</a:t>
            </a:r>
            <a:r>
              <a:rPr lang="zh-CN" altLang="en-US" dirty="0"/>
              <a:t>系统中的主要挑战。</a:t>
            </a:r>
            <a:endParaRPr lang="en-US" altLang="zh-CN" dirty="0"/>
          </a:p>
          <a:p>
            <a:endParaRPr lang="en-US" altLang="zh-CN" dirty="0"/>
          </a:p>
          <a:p>
            <a:r>
              <a:rPr lang="en-US" altLang="zh-CN" dirty="0"/>
              <a:t>5G</a:t>
            </a:r>
            <a:r>
              <a:rPr lang="zh-CN" altLang="en-US" dirty="0"/>
              <a:t>与</a:t>
            </a:r>
            <a:r>
              <a:rPr lang="en-US" altLang="zh-CN" dirty="0"/>
              <a:t>TSN</a:t>
            </a:r>
            <a:r>
              <a:rPr lang="zh-CN" altLang="en-US" dirty="0"/>
              <a:t>的无缝集成作为虚拟</a:t>
            </a:r>
            <a:r>
              <a:rPr lang="en-US" altLang="zh-CN" dirty="0"/>
              <a:t>TSN</a:t>
            </a:r>
            <a:r>
              <a:rPr lang="zh-CN" altLang="en-US" dirty="0"/>
              <a:t>网桥（</a:t>
            </a:r>
            <a:r>
              <a:rPr lang="en-US" altLang="zh-CN" dirty="0"/>
              <a:t>VTB</a:t>
            </a:r>
            <a:r>
              <a:rPr lang="zh-CN" altLang="en-US" dirty="0"/>
              <a:t>）呈现为符合标准的</a:t>
            </a:r>
            <a:r>
              <a:rPr lang="en-US" altLang="zh-CN" dirty="0"/>
              <a:t>TSN</a:t>
            </a:r>
            <a:r>
              <a:rPr lang="zh-CN" altLang="en-US" dirty="0"/>
              <a:t>网。因此，指定的时间同步机制适用于</a:t>
            </a:r>
            <a:r>
              <a:rPr lang="en-US" altLang="zh-CN" dirty="0"/>
              <a:t>VTB</a:t>
            </a:r>
            <a:r>
              <a:rPr lang="zh-CN" altLang="en-US" dirty="0"/>
              <a:t>向</a:t>
            </a:r>
            <a:r>
              <a:rPr lang="en-US" altLang="zh-CN" dirty="0"/>
              <a:t>TSN</a:t>
            </a:r>
            <a:r>
              <a:rPr lang="zh-CN" altLang="en-US" dirty="0"/>
              <a:t>网络的边界。尚未指定</a:t>
            </a:r>
            <a:r>
              <a:rPr lang="en-US" altLang="zh-CN" dirty="0"/>
              <a:t>VTB</a:t>
            </a:r>
            <a:r>
              <a:rPr lang="zh-CN" altLang="en-US" dirty="0"/>
              <a:t>内定时信息的分布</a:t>
            </a:r>
            <a:r>
              <a:rPr lang="en-US" altLang="zh-CN" dirty="0"/>
              <a:t>[5]</a:t>
            </a:r>
            <a:r>
              <a:rPr lang="zh-CN" altLang="en-US" dirty="0"/>
              <a:t>。</a:t>
            </a:r>
            <a:endParaRPr lang="en-US" altLang="zh-CN" dirty="0"/>
          </a:p>
          <a:p>
            <a:endParaRPr lang="en-US" altLang="zh-CN" dirty="0"/>
          </a:p>
          <a:p>
            <a:r>
              <a:rPr lang="en-US" altLang="zh-CN" dirty="0" err="1"/>
              <a:t>Gptp</a:t>
            </a:r>
            <a:r>
              <a:rPr lang="zh-CN" altLang="en-US" dirty="0"/>
              <a:t>：</a:t>
            </a:r>
            <a:r>
              <a:rPr lang="en-US" altLang="zh-CN" dirty="0"/>
              <a:t>UD</a:t>
            </a:r>
            <a:r>
              <a:rPr lang="zh-CN" altLang="en-US" dirty="0"/>
              <a:t>用于调整整个网络的流程，例如事件跟踪顺序，与</a:t>
            </a:r>
            <a:r>
              <a:rPr lang="en-US" altLang="zh-CN" dirty="0"/>
              <a:t>WD</a:t>
            </a:r>
            <a:r>
              <a:rPr lang="zh-CN" altLang="en-US" dirty="0"/>
              <a:t>相比，</a:t>
            </a:r>
            <a:r>
              <a:rPr lang="en-US" altLang="zh-CN" dirty="0"/>
              <a:t>UD</a:t>
            </a:r>
            <a:r>
              <a:rPr lang="zh-CN" altLang="en-US" dirty="0"/>
              <a:t>的要求更宽松</a:t>
            </a:r>
            <a:r>
              <a:rPr lang="en-US" altLang="zh-CN" dirty="0"/>
              <a:t>[6]</a:t>
            </a:r>
            <a:r>
              <a:rPr lang="zh-CN" altLang="en-US" dirty="0"/>
              <a:t>。</a:t>
            </a:r>
            <a:r>
              <a:rPr lang="en-US" altLang="zh-CN" dirty="0"/>
              <a:t>WD</a:t>
            </a:r>
            <a:r>
              <a:rPr lang="zh-CN" altLang="en-US" dirty="0"/>
              <a:t>跨越较小的网络段建立，拓扑结构较不复杂。</a:t>
            </a:r>
            <a:r>
              <a:rPr lang="en-US" altLang="zh-CN" dirty="0"/>
              <a:t>WD</a:t>
            </a:r>
            <a:r>
              <a:rPr lang="zh-CN" altLang="en-US" dirty="0"/>
              <a:t>通常是自由运行的时钟，因此不参考绝对时间刻度。</a:t>
            </a:r>
          </a:p>
        </p:txBody>
      </p:sp>
    </p:spTree>
    <p:extLst>
      <p:ext uri="{BB962C8B-B14F-4D97-AF65-F5344CB8AC3E}">
        <p14:creationId xmlns:p14="http://schemas.microsoft.com/office/powerpoint/2010/main" val="147965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研究框架</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18</a:t>
            </a:fld>
            <a:endParaRPr lang="zh-CN" altLang="en-US" dirty="0"/>
          </a:p>
        </p:txBody>
      </p:sp>
      <p:sp>
        <p:nvSpPr>
          <p:cNvPr id="23" name="文本框 22">
            <a:extLst>
              <a:ext uri="{FF2B5EF4-FFF2-40B4-BE49-F238E27FC236}">
                <a16:creationId xmlns:a16="http://schemas.microsoft.com/office/drawing/2014/main" id="{CD087DD2-8479-434D-81A4-C6CC23A50CE7}"/>
              </a:ext>
            </a:extLst>
          </p:cNvPr>
          <p:cNvSpPr txBox="1"/>
          <p:nvPr/>
        </p:nvSpPr>
        <p:spPr>
          <a:xfrm>
            <a:off x="3138392" y="868750"/>
            <a:ext cx="5967726" cy="400110"/>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大规模</a:t>
            </a:r>
            <a:r>
              <a:rPr lang="en-US" altLang="zh-CN" sz="2000" b="1" dirty="0">
                <a:solidFill>
                  <a:schemeClr val="accent3">
                    <a:lumMod val="75000"/>
                  </a:schemeClr>
                </a:solidFill>
                <a:latin typeface="+mj-ea"/>
                <a:ea typeface="+mj-ea"/>
              </a:rPr>
              <a:t>5G+TSN</a:t>
            </a:r>
            <a:r>
              <a:rPr lang="zh-CN" altLang="en-US" sz="2000" b="1" dirty="0">
                <a:solidFill>
                  <a:schemeClr val="accent3">
                    <a:lumMod val="75000"/>
                  </a:schemeClr>
                </a:solidFill>
                <a:latin typeface="+mj-ea"/>
                <a:ea typeface="+mj-ea"/>
              </a:rPr>
              <a:t>异构网络时钟同步机制</a:t>
            </a:r>
          </a:p>
        </p:txBody>
      </p:sp>
      <p:sp>
        <p:nvSpPr>
          <p:cNvPr id="71" name="下箭头 78">
            <a:extLst>
              <a:ext uri="{FF2B5EF4-FFF2-40B4-BE49-F238E27FC236}">
                <a16:creationId xmlns:a16="http://schemas.microsoft.com/office/drawing/2014/main" id="{920FEFC2-E9D2-4D3E-952F-A6049B46D59F}"/>
              </a:ext>
            </a:extLst>
          </p:cNvPr>
          <p:cNvSpPr/>
          <p:nvPr/>
        </p:nvSpPr>
        <p:spPr>
          <a:xfrm>
            <a:off x="3996310" y="3139434"/>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191B7C50-AD4C-43D4-831F-5EA765CC7570}"/>
              </a:ext>
            </a:extLst>
          </p:cNvPr>
          <p:cNvSpPr/>
          <p:nvPr/>
        </p:nvSpPr>
        <p:spPr>
          <a:xfrm>
            <a:off x="2357120" y="1449922"/>
            <a:ext cx="8178144" cy="1475702"/>
          </a:xfrm>
          <a:prstGeom prst="rect">
            <a:avLst/>
          </a:prstGeom>
          <a:noFill/>
          <a:ln w="28575" cap="flat" cmpd="sng" algn="ctr">
            <a:solidFill>
              <a:srgbClr val="044875"/>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文本框 91">
            <a:extLst>
              <a:ext uri="{FF2B5EF4-FFF2-40B4-BE49-F238E27FC236}">
                <a16:creationId xmlns:a16="http://schemas.microsoft.com/office/drawing/2014/main" id="{788CF446-DE9F-4E93-9B84-6D51DEF3A9F2}"/>
              </a:ext>
            </a:extLst>
          </p:cNvPr>
          <p:cNvSpPr txBox="1"/>
          <p:nvPr/>
        </p:nvSpPr>
        <p:spPr>
          <a:xfrm>
            <a:off x="172498" y="1800180"/>
            <a:ext cx="2205213" cy="400110"/>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混合架构设计</a:t>
            </a:r>
          </a:p>
        </p:txBody>
      </p:sp>
      <p:sp>
        <p:nvSpPr>
          <p:cNvPr id="93" name="文本框 92">
            <a:extLst>
              <a:ext uri="{FF2B5EF4-FFF2-40B4-BE49-F238E27FC236}">
                <a16:creationId xmlns:a16="http://schemas.microsoft.com/office/drawing/2014/main" id="{0E2536E3-77D7-4455-A3AB-A75E897E1C64}"/>
              </a:ext>
            </a:extLst>
          </p:cNvPr>
          <p:cNvSpPr txBox="1"/>
          <p:nvPr/>
        </p:nvSpPr>
        <p:spPr>
          <a:xfrm>
            <a:off x="-43423" y="3999730"/>
            <a:ext cx="2347232" cy="708846"/>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累积误差补偿与校验更新</a:t>
            </a:r>
          </a:p>
        </p:txBody>
      </p:sp>
      <p:sp>
        <p:nvSpPr>
          <p:cNvPr id="94" name="矩形 93">
            <a:extLst>
              <a:ext uri="{FF2B5EF4-FFF2-40B4-BE49-F238E27FC236}">
                <a16:creationId xmlns:a16="http://schemas.microsoft.com/office/drawing/2014/main" id="{789D766A-9C34-4DEB-BF76-68C91BE43DDE}"/>
              </a:ext>
            </a:extLst>
          </p:cNvPr>
          <p:cNvSpPr/>
          <p:nvPr/>
        </p:nvSpPr>
        <p:spPr>
          <a:xfrm>
            <a:off x="2357119" y="3609674"/>
            <a:ext cx="8178145" cy="1549048"/>
          </a:xfrm>
          <a:prstGeom prst="rect">
            <a:avLst/>
          </a:prstGeom>
          <a:noFill/>
          <a:ln w="28575" cap="flat" cmpd="sng" algn="ctr">
            <a:solidFill>
              <a:srgbClr val="044875"/>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文本框 95">
            <a:extLst>
              <a:ext uri="{FF2B5EF4-FFF2-40B4-BE49-F238E27FC236}">
                <a16:creationId xmlns:a16="http://schemas.microsoft.com/office/drawing/2014/main" id="{F0B1A951-608F-4648-8925-D6CF6E7BCF7D}"/>
              </a:ext>
            </a:extLst>
          </p:cNvPr>
          <p:cNvSpPr txBox="1"/>
          <p:nvPr/>
        </p:nvSpPr>
        <p:spPr>
          <a:xfrm>
            <a:off x="116218" y="3278491"/>
            <a:ext cx="2205213" cy="369332"/>
          </a:xfrm>
          <a:prstGeom prst="rect">
            <a:avLst/>
          </a:prstGeom>
          <a:noFill/>
        </p:spPr>
        <p:txBody>
          <a:bodyPr wrap="square" rtlCol="0">
            <a:spAutoFit/>
          </a:bodyPr>
          <a:lstStyle/>
          <a:p>
            <a:pPr algn="ctr"/>
            <a:r>
              <a:rPr lang="zh-CN" altLang="en-US" dirty="0">
                <a:solidFill>
                  <a:schemeClr val="accent3">
                    <a:lumMod val="75000"/>
                  </a:schemeClr>
                </a:solidFill>
                <a:latin typeface="+mj-ea"/>
                <a:ea typeface="+mj-ea"/>
              </a:rPr>
              <a:t>同步精度提升</a:t>
            </a:r>
          </a:p>
        </p:txBody>
      </p:sp>
      <p:sp>
        <p:nvSpPr>
          <p:cNvPr id="97" name="下箭头 78">
            <a:extLst>
              <a:ext uri="{FF2B5EF4-FFF2-40B4-BE49-F238E27FC236}">
                <a16:creationId xmlns:a16="http://schemas.microsoft.com/office/drawing/2014/main" id="{259EA76D-B5B6-4151-8B87-D35B8ACD1109}"/>
              </a:ext>
            </a:extLst>
          </p:cNvPr>
          <p:cNvSpPr/>
          <p:nvPr/>
        </p:nvSpPr>
        <p:spPr>
          <a:xfrm>
            <a:off x="8670105" y="3120230"/>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9" name="下箭头 78">
            <a:extLst>
              <a:ext uri="{FF2B5EF4-FFF2-40B4-BE49-F238E27FC236}">
                <a16:creationId xmlns:a16="http://schemas.microsoft.com/office/drawing/2014/main" id="{E60A8277-1F68-4FAE-86C1-257A451BFC34}"/>
              </a:ext>
            </a:extLst>
          </p:cNvPr>
          <p:cNvSpPr/>
          <p:nvPr/>
        </p:nvSpPr>
        <p:spPr>
          <a:xfrm>
            <a:off x="8670105" y="5328958"/>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0" name="下箭头 78">
            <a:extLst>
              <a:ext uri="{FF2B5EF4-FFF2-40B4-BE49-F238E27FC236}">
                <a16:creationId xmlns:a16="http://schemas.microsoft.com/office/drawing/2014/main" id="{B235E118-54FC-4C5F-96C6-69BB40702CF6}"/>
              </a:ext>
            </a:extLst>
          </p:cNvPr>
          <p:cNvSpPr/>
          <p:nvPr/>
        </p:nvSpPr>
        <p:spPr>
          <a:xfrm>
            <a:off x="3991710" y="5297639"/>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3" name="下箭头 78">
            <a:extLst>
              <a:ext uri="{FF2B5EF4-FFF2-40B4-BE49-F238E27FC236}">
                <a16:creationId xmlns:a16="http://schemas.microsoft.com/office/drawing/2014/main" id="{7DF0A84A-0354-445A-BFE7-E5A4454BF94F}"/>
              </a:ext>
            </a:extLst>
          </p:cNvPr>
          <p:cNvSpPr/>
          <p:nvPr/>
        </p:nvSpPr>
        <p:spPr>
          <a:xfrm>
            <a:off x="1071260" y="2769070"/>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 name="下箭头 78">
            <a:extLst>
              <a:ext uri="{FF2B5EF4-FFF2-40B4-BE49-F238E27FC236}">
                <a16:creationId xmlns:a16="http://schemas.microsoft.com/office/drawing/2014/main" id="{D33ECBEA-05EC-4602-9838-EC220A1DF540}"/>
              </a:ext>
            </a:extLst>
          </p:cNvPr>
          <p:cNvSpPr/>
          <p:nvPr/>
        </p:nvSpPr>
        <p:spPr>
          <a:xfrm>
            <a:off x="1071260" y="5105149"/>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B3CD4C0B-0DDB-4726-BC1F-C926D73576A6}"/>
              </a:ext>
            </a:extLst>
          </p:cNvPr>
          <p:cNvSpPr txBox="1"/>
          <p:nvPr/>
        </p:nvSpPr>
        <p:spPr>
          <a:xfrm>
            <a:off x="-13445" y="5730372"/>
            <a:ext cx="2524496" cy="707886"/>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测试平台</a:t>
            </a:r>
            <a:endParaRPr lang="en-US" altLang="zh-CN" sz="2000" b="1" dirty="0">
              <a:solidFill>
                <a:schemeClr val="accent3">
                  <a:lumMod val="75000"/>
                </a:schemeClr>
              </a:solidFill>
              <a:latin typeface="+mj-ea"/>
              <a:ea typeface="+mj-ea"/>
            </a:endParaRPr>
          </a:p>
          <a:p>
            <a:pPr algn="ctr"/>
            <a:r>
              <a:rPr lang="zh-CN" altLang="en-US" sz="2000" b="1" dirty="0">
                <a:solidFill>
                  <a:schemeClr val="accent3">
                    <a:lumMod val="75000"/>
                  </a:schemeClr>
                </a:solidFill>
                <a:latin typeface="+mj-ea"/>
                <a:ea typeface="+mj-ea"/>
              </a:rPr>
              <a:t>搭建及验证</a:t>
            </a:r>
          </a:p>
        </p:txBody>
      </p:sp>
      <p:sp>
        <p:nvSpPr>
          <p:cNvPr id="2" name="文本框 1"/>
          <p:cNvSpPr txBox="1"/>
          <p:nvPr/>
        </p:nvSpPr>
        <p:spPr>
          <a:xfrm>
            <a:off x="2813010" y="1926715"/>
            <a:ext cx="5140365" cy="338554"/>
          </a:xfrm>
          <a:prstGeom prst="rect">
            <a:avLst/>
          </a:prstGeom>
          <a:noFill/>
        </p:spPr>
        <p:txBody>
          <a:bodyPr wrap="square" rtlCol="0">
            <a:spAutoFit/>
          </a:bodyPr>
          <a:lstStyle/>
          <a:p>
            <a:r>
              <a:rPr lang="zh-CN" altLang="en-US" sz="1600" dirty="0">
                <a:solidFill>
                  <a:srgbClr val="173A5A"/>
                </a:solidFill>
                <a:latin typeface="微软雅黑" panose="020B0503020204020204" pitchFamily="34" charset="-122"/>
                <a:ea typeface="微软雅黑" panose="020B0503020204020204" pitchFamily="34" charset="-122"/>
              </a:rPr>
              <a:t>时钟模型，时延模型，架构设计。初始化参数</a:t>
            </a:r>
          </a:p>
        </p:txBody>
      </p:sp>
      <p:sp>
        <p:nvSpPr>
          <p:cNvPr id="3" name="文本框 2"/>
          <p:cNvSpPr txBox="1"/>
          <p:nvPr/>
        </p:nvSpPr>
        <p:spPr>
          <a:xfrm>
            <a:off x="2714624" y="3895725"/>
            <a:ext cx="5955481" cy="830997"/>
          </a:xfrm>
          <a:prstGeom prst="rect">
            <a:avLst/>
          </a:prstGeom>
          <a:noFill/>
        </p:spPr>
        <p:txBody>
          <a:bodyPr wrap="square" rtlCol="0">
            <a:spAutoFit/>
          </a:bodyPr>
          <a:lstStyle/>
          <a:p>
            <a:r>
              <a:rPr lang="zh-CN" altLang="en-US" sz="1600" dirty="0">
                <a:solidFill>
                  <a:srgbClr val="173A5A"/>
                </a:solidFill>
                <a:latin typeface="微软雅黑" panose="020B0503020204020204" pitchFamily="34" charset="-122"/>
                <a:ea typeface="微软雅黑" panose="020B0503020204020204" pitchFamily="34" charset="-122"/>
              </a:rPr>
              <a:t>进行时间戳修正，使得其满足大规模节点下的性能要求</a:t>
            </a:r>
            <a:endParaRPr lang="en-US" altLang="zh-CN" sz="1600" dirty="0">
              <a:solidFill>
                <a:srgbClr val="173A5A"/>
              </a:solidFill>
              <a:latin typeface="微软雅黑" panose="020B0503020204020204" pitchFamily="34" charset="-122"/>
              <a:ea typeface="微软雅黑" panose="020B0503020204020204" pitchFamily="34" charset="-122"/>
            </a:endParaRPr>
          </a:p>
          <a:p>
            <a:endParaRPr lang="en-US" altLang="zh-CN" sz="1600" dirty="0">
              <a:solidFill>
                <a:srgbClr val="173A5A"/>
              </a:solidFill>
              <a:latin typeface="微软雅黑" panose="020B0503020204020204" pitchFamily="34" charset="-122"/>
              <a:ea typeface="微软雅黑" panose="020B0503020204020204" pitchFamily="34" charset="-122"/>
            </a:endParaRPr>
          </a:p>
          <a:p>
            <a:r>
              <a:rPr lang="zh-CN" altLang="en-US" sz="1600" dirty="0">
                <a:solidFill>
                  <a:srgbClr val="173A5A"/>
                </a:solidFill>
                <a:latin typeface="微软雅黑" panose="020B0503020204020204" pitchFamily="34" charset="-122"/>
                <a:ea typeface="微软雅黑" panose="020B0503020204020204" pitchFamily="34" charset="-122"/>
              </a:rPr>
              <a:t>保证稳定性，避免故障</a:t>
            </a:r>
          </a:p>
        </p:txBody>
      </p:sp>
      <p:sp>
        <p:nvSpPr>
          <p:cNvPr id="34" name="矩形 33">
            <a:extLst>
              <a:ext uri="{FF2B5EF4-FFF2-40B4-BE49-F238E27FC236}">
                <a16:creationId xmlns:a16="http://schemas.microsoft.com/office/drawing/2014/main" id="{789D766A-9C34-4DEB-BF76-68C91BE43DDE}"/>
              </a:ext>
            </a:extLst>
          </p:cNvPr>
          <p:cNvSpPr/>
          <p:nvPr/>
        </p:nvSpPr>
        <p:spPr>
          <a:xfrm>
            <a:off x="2377711" y="5792548"/>
            <a:ext cx="8338919" cy="885953"/>
          </a:xfrm>
          <a:prstGeom prst="rect">
            <a:avLst/>
          </a:prstGeom>
          <a:noFill/>
          <a:ln w="28575" cap="flat" cmpd="sng" algn="ctr">
            <a:solidFill>
              <a:srgbClr val="044875"/>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nvSpPr>
        <p:spPr>
          <a:xfrm>
            <a:off x="2813010" y="6084315"/>
            <a:ext cx="4578390" cy="338554"/>
          </a:xfrm>
          <a:prstGeom prst="rect">
            <a:avLst/>
          </a:prstGeom>
          <a:noFill/>
        </p:spPr>
        <p:txBody>
          <a:bodyPr wrap="square" rtlCol="0">
            <a:spAutoFit/>
          </a:bodyPr>
          <a:lstStyle/>
          <a:p>
            <a:r>
              <a:rPr lang="zh-CN" altLang="en-US" sz="1600" dirty="0">
                <a:solidFill>
                  <a:srgbClr val="173A5A"/>
                </a:solidFill>
                <a:latin typeface="微软雅黑" panose="020B0503020204020204" pitchFamily="34" charset="-122"/>
                <a:ea typeface="微软雅黑" panose="020B0503020204020204" pitchFamily="34" charset="-122"/>
              </a:rPr>
              <a:t>仿真验证性能</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测试平台网络流量调度验证</a:t>
            </a:r>
          </a:p>
        </p:txBody>
      </p:sp>
    </p:spTree>
    <p:extLst>
      <p:ext uri="{BB962C8B-B14F-4D97-AF65-F5344CB8AC3E}">
        <p14:creationId xmlns:p14="http://schemas.microsoft.com/office/powerpoint/2010/main" val="317454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19</a:t>
            </a:fld>
            <a:endParaRPr lang="zh-CN" altLang="en-US" dirty="0"/>
          </a:p>
        </p:txBody>
      </p:sp>
      <p:sp>
        <p:nvSpPr>
          <p:cNvPr id="3" name="文本占位符 2"/>
          <p:cNvSpPr>
            <a:spLocks noGrp="1"/>
          </p:cNvSpPr>
          <p:nvPr>
            <p:ph type="body" sz="quarter" idx="14"/>
          </p:nvPr>
        </p:nvSpPr>
        <p:spPr/>
        <p:txBody>
          <a:bodyPr/>
          <a:lstStyle/>
          <a:p>
            <a:r>
              <a:rPr lang="zh-CN" altLang="en-US" dirty="0"/>
              <a:t>研究框架</a:t>
            </a:r>
          </a:p>
        </p:txBody>
      </p:sp>
      <p:sp>
        <p:nvSpPr>
          <p:cNvPr id="4" name="圆角矩形 3"/>
          <p:cNvSpPr/>
          <p:nvPr/>
        </p:nvSpPr>
        <p:spPr>
          <a:xfrm>
            <a:off x="1193226" y="884321"/>
            <a:ext cx="10151713" cy="2868972"/>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5114855" y="884321"/>
            <a:ext cx="2424223" cy="369332"/>
          </a:xfrm>
          <a:prstGeom prst="rect">
            <a:avLst/>
          </a:prstGeom>
          <a:noFill/>
        </p:spPr>
        <p:txBody>
          <a:bodyPr wrap="square" rtlCol="0">
            <a:spAutoFit/>
          </a:bodyPr>
          <a:lstStyle/>
          <a:p>
            <a:pPr algn="ctr"/>
            <a:r>
              <a:rPr lang="zh-CN" altLang="en-US" dirty="0"/>
              <a:t>混合架构</a:t>
            </a:r>
          </a:p>
        </p:txBody>
      </p:sp>
      <p:sp>
        <p:nvSpPr>
          <p:cNvPr id="6" name="圆角矩形 5"/>
          <p:cNvSpPr/>
          <p:nvPr/>
        </p:nvSpPr>
        <p:spPr>
          <a:xfrm>
            <a:off x="2360428" y="1531916"/>
            <a:ext cx="2222205" cy="807247"/>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2636045" y="1708343"/>
            <a:ext cx="1628440" cy="369332"/>
          </a:xfrm>
          <a:prstGeom prst="rect">
            <a:avLst/>
          </a:prstGeom>
          <a:noFill/>
        </p:spPr>
        <p:txBody>
          <a:bodyPr wrap="square" rtlCol="0">
            <a:spAutoFit/>
          </a:bodyPr>
          <a:lstStyle/>
          <a:p>
            <a:pPr algn="ctr"/>
            <a:r>
              <a:rPr lang="zh-CN" altLang="en-US" dirty="0"/>
              <a:t>时钟模型</a:t>
            </a:r>
          </a:p>
        </p:txBody>
      </p:sp>
      <p:sp>
        <p:nvSpPr>
          <p:cNvPr id="8" name="圆角矩形 7"/>
          <p:cNvSpPr/>
          <p:nvPr/>
        </p:nvSpPr>
        <p:spPr>
          <a:xfrm>
            <a:off x="5284975" y="1543374"/>
            <a:ext cx="2083984" cy="795789"/>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8071301" y="1531914"/>
            <a:ext cx="2083984" cy="807249"/>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8485972" y="1750872"/>
            <a:ext cx="1254642" cy="369332"/>
          </a:xfrm>
          <a:prstGeom prst="rect">
            <a:avLst/>
          </a:prstGeom>
          <a:noFill/>
        </p:spPr>
        <p:txBody>
          <a:bodyPr wrap="square" rtlCol="0">
            <a:spAutoFit/>
          </a:bodyPr>
          <a:lstStyle/>
          <a:p>
            <a:r>
              <a:rPr lang="zh-CN" altLang="en-US" dirty="0"/>
              <a:t>时延模型</a:t>
            </a:r>
          </a:p>
        </p:txBody>
      </p:sp>
      <p:sp>
        <p:nvSpPr>
          <p:cNvPr id="11" name="圆角矩形 10"/>
          <p:cNvSpPr/>
          <p:nvPr/>
        </p:nvSpPr>
        <p:spPr>
          <a:xfrm>
            <a:off x="5215863" y="2726314"/>
            <a:ext cx="2222205" cy="807247"/>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3942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 y="2831227"/>
            <a:ext cx="12192000"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研究成果与计划</a:t>
                </a: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3141502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研究内容一：时钟模型与时延模型</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20</a:t>
            </a:fld>
            <a:endParaRPr lang="zh-CN" altLang="en-US" dirty="0"/>
          </a:p>
        </p:txBody>
      </p:sp>
      <p:sp>
        <p:nvSpPr>
          <p:cNvPr id="67" name="矩形: 圆角 66">
            <a:extLst>
              <a:ext uri="{FF2B5EF4-FFF2-40B4-BE49-F238E27FC236}">
                <a16:creationId xmlns:a16="http://schemas.microsoft.com/office/drawing/2014/main" id="{E806AF25-FE9C-475A-BA54-99CB56820A16}"/>
              </a:ext>
            </a:extLst>
          </p:cNvPr>
          <p:cNvSpPr/>
          <p:nvPr/>
        </p:nvSpPr>
        <p:spPr>
          <a:xfrm>
            <a:off x="1323011" y="5354756"/>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约束条件</a:t>
            </a:r>
          </a:p>
        </p:txBody>
      </p:sp>
      <p:sp>
        <p:nvSpPr>
          <p:cNvPr id="75" name="矩形: 圆角 74">
            <a:extLst>
              <a:ext uri="{FF2B5EF4-FFF2-40B4-BE49-F238E27FC236}">
                <a16:creationId xmlns:a16="http://schemas.microsoft.com/office/drawing/2014/main" id="{F50F9B52-9429-4996-95EF-3CE17DF079C3}"/>
              </a:ext>
            </a:extLst>
          </p:cNvPr>
          <p:cNvSpPr/>
          <p:nvPr/>
        </p:nvSpPr>
        <p:spPr>
          <a:xfrm>
            <a:off x="1323011" y="2111839"/>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时延模型</a:t>
            </a:r>
          </a:p>
        </p:txBody>
      </p:sp>
      <p:sp>
        <p:nvSpPr>
          <p:cNvPr id="82" name="矩形: 圆角 81">
            <a:extLst>
              <a:ext uri="{FF2B5EF4-FFF2-40B4-BE49-F238E27FC236}">
                <a16:creationId xmlns:a16="http://schemas.microsoft.com/office/drawing/2014/main" id="{4ABC843E-BAAC-4E4A-B27B-388AF2742447}"/>
              </a:ext>
            </a:extLst>
          </p:cNvPr>
          <p:cNvSpPr/>
          <p:nvPr/>
        </p:nvSpPr>
        <p:spPr>
          <a:xfrm>
            <a:off x="1323012" y="1171715"/>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时钟模型</a:t>
            </a:r>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3877316376"/>
              </p:ext>
            </p:extLst>
          </p:nvPr>
        </p:nvGraphicFramePr>
        <p:xfrm>
          <a:off x="3770341" y="1289224"/>
          <a:ext cx="1063625" cy="236538"/>
        </p:xfrm>
        <a:graphic>
          <a:graphicData uri="http://schemas.openxmlformats.org/presentationml/2006/ole">
            <mc:AlternateContent xmlns:mc="http://schemas.openxmlformats.org/markup-compatibility/2006">
              <mc:Choice xmlns:v="urn:schemas-microsoft-com:vml" Requires="v">
                <p:oleObj spid="_x0000_s1222" name="AxMath" r:id="rId4" imgW="1063080" imgH="236880" progId="Equation.AxMath">
                  <p:embed/>
                </p:oleObj>
              </mc:Choice>
              <mc:Fallback>
                <p:oleObj name="AxMath" r:id="rId4" imgW="1063080" imgH="236880" progId="Equation.AxMath">
                  <p:embed/>
                  <p:pic>
                    <p:nvPicPr>
                      <p:cNvPr id="0" name=""/>
                      <p:cNvPicPr/>
                      <p:nvPr/>
                    </p:nvPicPr>
                    <p:blipFill>
                      <a:blip r:embed="rId5"/>
                      <a:stretch>
                        <a:fillRect/>
                      </a:stretch>
                    </p:blipFill>
                    <p:spPr>
                      <a:xfrm>
                        <a:off x="3770341" y="1289224"/>
                        <a:ext cx="1063625" cy="236538"/>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17172253"/>
              </p:ext>
            </p:extLst>
          </p:nvPr>
        </p:nvGraphicFramePr>
        <p:xfrm>
          <a:off x="3956079" y="2286253"/>
          <a:ext cx="877887" cy="228600"/>
        </p:xfrm>
        <a:graphic>
          <a:graphicData uri="http://schemas.openxmlformats.org/presentationml/2006/ole">
            <mc:AlternateContent xmlns:mc="http://schemas.openxmlformats.org/markup-compatibility/2006">
              <mc:Choice xmlns:v="urn:schemas-microsoft-com:vml" Requires="v">
                <p:oleObj spid="_x0000_s1223" name="AxMath" r:id="rId6" imgW="877320" imgH="228960" progId="Equation.AxMath">
                  <p:embed/>
                </p:oleObj>
              </mc:Choice>
              <mc:Fallback>
                <p:oleObj name="AxMath" r:id="rId6" imgW="877320" imgH="228960" progId="Equation.AxMath">
                  <p:embed/>
                  <p:pic>
                    <p:nvPicPr>
                      <p:cNvPr id="0" name=""/>
                      <p:cNvPicPr/>
                      <p:nvPr/>
                    </p:nvPicPr>
                    <p:blipFill>
                      <a:blip r:embed="rId7"/>
                      <a:stretch>
                        <a:fillRect/>
                      </a:stretch>
                    </p:blipFill>
                    <p:spPr>
                      <a:xfrm>
                        <a:off x="3956079" y="2286253"/>
                        <a:ext cx="877887" cy="228600"/>
                      </a:xfrm>
                      <a:prstGeom prst="rect">
                        <a:avLst/>
                      </a:prstGeom>
                    </p:spPr>
                  </p:pic>
                </p:oleObj>
              </mc:Fallback>
            </mc:AlternateContent>
          </a:graphicData>
        </a:graphic>
      </p:graphicFrame>
      <p:sp>
        <p:nvSpPr>
          <p:cNvPr id="15" name="文本框 14"/>
          <p:cNvSpPr txBox="1"/>
          <p:nvPr/>
        </p:nvSpPr>
        <p:spPr>
          <a:xfrm>
            <a:off x="1019207" y="3154880"/>
            <a:ext cx="2873375" cy="307777"/>
          </a:xfrm>
          <a:prstGeom prst="rect">
            <a:avLst/>
          </a:prstGeom>
          <a:noFill/>
        </p:spPr>
        <p:txBody>
          <a:bodyPr wrap="square" rtlCol="0">
            <a:spAutoFit/>
          </a:bodyPr>
          <a:lstStyle/>
          <a:p>
            <a:r>
              <a:rPr lang="zh-CN" altLang="en-US" sz="1400" dirty="0"/>
              <a:t>对于随机延迟部分进行推导</a:t>
            </a:r>
          </a:p>
        </p:txBody>
      </p:sp>
      <p:sp>
        <p:nvSpPr>
          <p:cNvPr id="16"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4269187034"/>
              </p:ext>
            </p:extLst>
          </p:nvPr>
        </p:nvGraphicFramePr>
        <p:xfrm>
          <a:off x="5940457" y="2189415"/>
          <a:ext cx="1052513" cy="422275"/>
        </p:xfrm>
        <a:graphic>
          <a:graphicData uri="http://schemas.openxmlformats.org/presentationml/2006/ole">
            <mc:AlternateContent xmlns:mc="http://schemas.openxmlformats.org/markup-compatibility/2006">
              <mc:Choice xmlns:v="urn:schemas-microsoft-com:vml" Requires="v">
                <p:oleObj spid="_x0000_s1224" name="AxMath" r:id="rId8" imgW="1053885" imgH="418454" progId="Equation.AxMath">
                  <p:embed/>
                </p:oleObj>
              </mc:Choice>
              <mc:Fallback>
                <p:oleObj name="AxMath" r:id="rId8" imgW="1053885" imgH="418454" progId="Equation.AxMath">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0457" y="2189415"/>
                        <a:ext cx="1052513"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8"/>
          <p:cNvSpPr>
            <a:spLocks noChangeArrowheads="1"/>
          </p:cNvSpPr>
          <p:nvPr/>
        </p:nvSpPr>
        <p:spPr bwMode="auto">
          <a:xfrm>
            <a:off x="8099461" y="22370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2479678573"/>
              </p:ext>
            </p:extLst>
          </p:nvPr>
        </p:nvGraphicFramePr>
        <p:xfrm>
          <a:off x="8099461" y="2237040"/>
          <a:ext cx="830263" cy="230188"/>
        </p:xfrm>
        <a:graphic>
          <a:graphicData uri="http://schemas.openxmlformats.org/presentationml/2006/ole">
            <mc:AlternateContent xmlns:mc="http://schemas.openxmlformats.org/markup-compatibility/2006">
              <mc:Choice xmlns:v="urn:schemas-microsoft-com:vml" Requires="v">
                <p:oleObj spid="_x0000_s1225" name="AxMath" r:id="rId10" imgW="832784" imgH="228600" progId="Equation.AxMath">
                  <p:embed/>
                </p:oleObj>
              </mc:Choice>
              <mc:Fallback>
                <p:oleObj name="AxMath" r:id="rId10" imgW="832784" imgH="228600" progId="Equation.AxMath">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9461" y="2237040"/>
                        <a:ext cx="830263" cy="23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tangle 15"/>
          <p:cNvSpPr>
            <a:spLocks noChangeArrowheads="1"/>
          </p:cNvSpPr>
          <p:nvPr/>
        </p:nvSpPr>
        <p:spPr bwMode="auto">
          <a:xfrm>
            <a:off x="3892582" y="28713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p:cNvGraphicFramePr>
            <a:graphicFrameLocks noChangeAspect="1"/>
          </p:cNvGraphicFramePr>
          <p:nvPr>
            <p:extLst>
              <p:ext uri="{D42A27DB-BD31-4B8C-83A1-F6EECF244321}">
                <p14:modId xmlns:p14="http://schemas.microsoft.com/office/powerpoint/2010/main" val="3640276110"/>
              </p:ext>
            </p:extLst>
          </p:nvPr>
        </p:nvGraphicFramePr>
        <p:xfrm>
          <a:off x="3892582" y="2871336"/>
          <a:ext cx="4095750" cy="1082675"/>
        </p:xfrm>
        <a:graphic>
          <a:graphicData uri="http://schemas.openxmlformats.org/presentationml/2006/ole">
            <mc:AlternateContent xmlns:mc="http://schemas.openxmlformats.org/markup-compatibility/2006">
              <mc:Choice xmlns:v="urn:schemas-microsoft-com:vml" Requires="v">
                <p:oleObj spid="_x0000_s1226" name="AxMath" r:id="rId12" imgW="103727250" imgH="27374850" progId="Equation.AxMath">
                  <p:embed/>
                </p:oleObj>
              </mc:Choice>
              <mc:Fallback>
                <p:oleObj name="AxMath" r:id="rId12" imgW="103727250" imgH="27374850" progId="Equation.AxMath">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2582" y="2871336"/>
                        <a:ext cx="4095750"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文本框 33"/>
          <p:cNvSpPr txBox="1"/>
          <p:nvPr/>
        </p:nvSpPr>
        <p:spPr>
          <a:xfrm>
            <a:off x="1323011" y="4346566"/>
            <a:ext cx="2873375" cy="307777"/>
          </a:xfrm>
          <a:prstGeom prst="rect">
            <a:avLst/>
          </a:prstGeom>
          <a:noFill/>
        </p:spPr>
        <p:txBody>
          <a:bodyPr wrap="square" rtlCol="0">
            <a:spAutoFit/>
          </a:bodyPr>
          <a:lstStyle/>
          <a:p>
            <a:r>
              <a:rPr lang="zh-CN" altLang="en-US" sz="1400" dirty="0"/>
              <a:t>化简求和得到</a:t>
            </a:r>
          </a:p>
        </p:txBody>
      </p:sp>
      <p:sp>
        <p:nvSpPr>
          <p:cNvPr id="29" name="Rectangle 24"/>
          <p:cNvSpPr>
            <a:spLocks noChangeArrowheads="1"/>
          </p:cNvSpPr>
          <p:nvPr/>
        </p:nvSpPr>
        <p:spPr bwMode="auto">
          <a:xfrm>
            <a:off x="3773519" y="42119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6"/>
          <p:cNvSpPr>
            <a:spLocks noChangeArrowheads="1"/>
          </p:cNvSpPr>
          <p:nvPr/>
        </p:nvSpPr>
        <p:spPr bwMode="auto">
          <a:xfrm>
            <a:off x="3287949" y="42313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2" name="对象 31"/>
          <p:cNvGraphicFramePr>
            <a:graphicFrameLocks noChangeAspect="1"/>
          </p:cNvGraphicFramePr>
          <p:nvPr>
            <p:extLst>
              <p:ext uri="{D42A27DB-BD31-4B8C-83A1-F6EECF244321}">
                <p14:modId xmlns:p14="http://schemas.microsoft.com/office/powerpoint/2010/main" val="536126750"/>
              </p:ext>
            </p:extLst>
          </p:nvPr>
        </p:nvGraphicFramePr>
        <p:xfrm>
          <a:off x="3287713" y="4230688"/>
          <a:ext cx="5226050" cy="622300"/>
        </p:xfrm>
        <a:graphic>
          <a:graphicData uri="http://schemas.openxmlformats.org/presentationml/2006/ole">
            <mc:AlternateContent xmlns:mc="http://schemas.openxmlformats.org/markup-compatibility/2006">
              <mc:Choice xmlns:v="urn:schemas-microsoft-com:vml" Requires="v">
                <p:oleObj spid="_x0000_s1227" name="AxMath" r:id="rId14" imgW="102831900" imgH="12230100" progId="Equation.AxMath">
                  <p:embed/>
                </p:oleObj>
              </mc:Choice>
              <mc:Fallback>
                <p:oleObj name="AxMath" r:id="rId14" imgW="102831900" imgH="12230100" progId="Equation.AxMath">
                  <p:embed/>
                  <p:pic>
                    <p:nvPicPr>
                      <p:cNvPr id="0"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87713" y="4230688"/>
                        <a:ext cx="522605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文本框 40"/>
          <p:cNvSpPr txBox="1"/>
          <p:nvPr/>
        </p:nvSpPr>
        <p:spPr>
          <a:xfrm>
            <a:off x="3208369" y="5429120"/>
            <a:ext cx="7842252" cy="307777"/>
          </a:xfrm>
          <a:prstGeom prst="rect">
            <a:avLst/>
          </a:prstGeom>
          <a:noFill/>
        </p:spPr>
        <p:txBody>
          <a:bodyPr wrap="square" rtlCol="0">
            <a:spAutoFit/>
          </a:bodyPr>
          <a:lstStyle/>
          <a:p>
            <a:r>
              <a:rPr lang="zh-CN" altLang="en-US" sz="1400" dirty="0"/>
              <a:t>当每个无线岛规模满足              时，可以忽略随机延迟部分，仅对固定延迟进行估计优化</a:t>
            </a:r>
          </a:p>
        </p:txBody>
      </p:sp>
      <p:graphicFrame>
        <p:nvGraphicFramePr>
          <p:cNvPr id="37" name="对象 36"/>
          <p:cNvGraphicFramePr>
            <a:graphicFrameLocks noChangeAspect="1"/>
          </p:cNvGraphicFramePr>
          <p:nvPr>
            <p:extLst>
              <p:ext uri="{D42A27DB-BD31-4B8C-83A1-F6EECF244321}">
                <p14:modId xmlns:p14="http://schemas.microsoft.com/office/powerpoint/2010/main" val="985829731"/>
              </p:ext>
            </p:extLst>
          </p:nvPr>
        </p:nvGraphicFramePr>
        <p:xfrm>
          <a:off x="5125824" y="5476925"/>
          <a:ext cx="630237" cy="236538"/>
        </p:xfrm>
        <a:graphic>
          <a:graphicData uri="http://schemas.openxmlformats.org/presentationml/2006/ole">
            <mc:AlternateContent xmlns:mc="http://schemas.openxmlformats.org/markup-compatibility/2006">
              <mc:Choice xmlns:v="urn:schemas-microsoft-com:vml" Requires="v">
                <p:oleObj spid="_x0000_s1228" name="AxMath" r:id="rId16" imgW="630720" imgH="236880" progId="Equation.AxMath">
                  <p:embed/>
                </p:oleObj>
              </mc:Choice>
              <mc:Fallback>
                <p:oleObj name="AxMath" r:id="rId16" imgW="630720" imgH="236880" progId="Equation.AxMath">
                  <p:embed/>
                  <p:pic>
                    <p:nvPicPr>
                      <p:cNvPr id="0" name=""/>
                      <p:cNvPicPr/>
                      <p:nvPr/>
                    </p:nvPicPr>
                    <p:blipFill>
                      <a:blip r:embed="rId17"/>
                      <a:stretch>
                        <a:fillRect/>
                      </a:stretch>
                    </p:blipFill>
                    <p:spPr>
                      <a:xfrm>
                        <a:off x="5125824" y="5476925"/>
                        <a:ext cx="630237" cy="236538"/>
                      </a:xfrm>
                      <a:prstGeom prst="rect">
                        <a:avLst/>
                      </a:prstGeom>
                    </p:spPr>
                  </p:pic>
                </p:oleObj>
              </mc:Fallback>
            </mc:AlternateContent>
          </a:graphicData>
        </a:graphic>
      </p:graphicFrame>
    </p:spTree>
    <p:extLst>
      <p:ext uri="{BB962C8B-B14F-4D97-AF65-F5344CB8AC3E}">
        <p14:creationId xmlns:p14="http://schemas.microsoft.com/office/powerpoint/2010/main" val="2617712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研究内容一：混合架构时钟同步机制</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21</a:t>
            </a:fld>
            <a:endParaRPr lang="zh-CN" altLang="en-US" dirty="0"/>
          </a:p>
        </p:txBody>
      </p:sp>
      <p:sp>
        <p:nvSpPr>
          <p:cNvPr id="74" name="文本框 73">
            <a:extLst>
              <a:ext uri="{FF2B5EF4-FFF2-40B4-BE49-F238E27FC236}">
                <a16:creationId xmlns:a16="http://schemas.microsoft.com/office/drawing/2014/main" id="{B695172D-0A1E-46D2-8BBC-BF2D30920C37}"/>
              </a:ext>
            </a:extLst>
          </p:cNvPr>
          <p:cNvSpPr txBox="1"/>
          <p:nvPr/>
        </p:nvSpPr>
        <p:spPr>
          <a:xfrm>
            <a:off x="2849589" y="3897900"/>
            <a:ext cx="9258767" cy="1274195"/>
          </a:xfrm>
          <a:prstGeom prst="rect">
            <a:avLst/>
          </a:prstGeom>
          <a:noFill/>
        </p:spPr>
        <p:txBody>
          <a:bodyPr wrap="square" rtlCol="0">
            <a:spAutoFit/>
          </a:bodyPr>
          <a:lstStyle/>
          <a:p>
            <a:pPr lvl="0">
              <a:lnSpc>
                <a:spcPct val="120000"/>
              </a:lnSpc>
              <a:defRPr/>
            </a:pPr>
            <a:r>
              <a:rPr lang="zh-CN" altLang="en-US" sz="1600" dirty="0">
                <a:solidFill>
                  <a:srgbClr val="173A5A"/>
                </a:solidFill>
                <a:latin typeface="微软雅黑" panose="020B0503020204020204" pitchFamily="34" charset="-122"/>
                <a:ea typeface="微软雅黑" panose="020B0503020204020204" pitchFamily="34" charset="-122"/>
              </a:rPr>
              <a:t>无线部分的初始化同步则通过优化后的广播同步完成，根节点将计数</a:t>
            </a:r>
            <a:r>
              <a:rPr lang="en-US" altLang="zh-CN" sz="1600" dirty="0">
                <a:solidFill>
                  <a:srgbClr val="173A5A"/>
                </a:solidFill>
                <a:latin typeface="微软雅黑" panose="020B0503020204020204" pitchFamily="34" charset="-122"/>
                <a:ea typeface="微软雅黑" panose="020B0503020204020204" pitchFamily="34" charset="-122"/>
              </a:rPr>
              <a:t>k=0</a:t>
            </a:r>
            <a:r>
              <a:rPr lang="zh-CN" altLang="en-US" sz="1600" dirty="0">
                <a:solidFill>
                  <a:srgbClr val="173A5A"/>
                </a:solidFill>
                <a:latin typeface="微软雅黑" panose="020B0503020204020204" pitchFamily="34" charset="-122"/>
                <a:ea typeface="微软雅黑" panose="020B0503020204020204" pitchFamily="34" charset="-122"/>
              </a:rPr>
              <a:t>嵌入同步报文广播发送，接收到的节点将计数</a:t>
            </a:r>
            <a:r>
              <a:rPr lang="en-US" altLang="zh-CN" sz="1600" dirty="0">
                <a:solidFill>
                  <a:srgbClr val="173A5A"/>
                </a:solidFill>
                <a:latin typeface="微软雅黑" panose="020B0503020204020204" pitchFamily="34" charset="-122"/>
                <a:ea typeface="微软雅黑" panose="020B0503020204020204" pitchFamily="34" charset="-122"/>
              </a:rPr>
              <a:t>k</a:t>
            </a:r>
            <a:r>
              <a:rPr lang="zh-CN" altLang="en-US" sz="1600" dirty="0">
                <a:solidFill>
                  <a:srgbClr val="173A5A"/>
                </a:solidFill>
                <a:latin typeface="微软雅黑" panose="020B0503020204020204" pitchFamily="34" charset="-122"/>
                <a:ea typeface="微软雅黑" panose="020B0503020204020204" pitchFamily="34" charset="-122"/>
              </a:rPr>
              <a:t>进行</a:t>
            </a:r>
            <a:r>
              <a:rPr lang="en-US" altLang="zh-CN" sz="1600" dirty="0">
                <a:solidFill>
                  <a:srgbClr val="173A5A"/>
                </a:solidFill>
                <a:latin typeface="微软雅黑" panose="020B0503020204020204" pitchFamily="34" charset="-122"/>
                <a:ea typeface="微软雅黑" panose="020B0503020204020204" pitchFamily="34" charset="-122"/>
              </a:rPr>
              <a:t>k+1</a:t>
            </a:r>
            <a:r>
              <a:rPr lang="zh-CN" altLang="en-US" sz="1600" dirty="0">
                <a:solidFill>
                  <a:srgbClr val="173A5A"/>
                </a:solidFill>
                <a:latin typeface="微软雅黑" panose="020B0503020204020204" pitchFamily="34" charset="-122"/>
                <a:ea typeface="微软雅黑" panose="020B0503020204020204" pitchFamily="34" charset="-122"/>
              </a:rPr>
              <a:t>设定为本地级别并向下一级发送包含</a:t>
            </a:r>
            <a:r>
              <a:rPr lang="en-US" altLang="zh-CN" sz="1600" dirty="0">
                <a:solidFill>
                  <a:srgbClr val="173A5A"/>
                </a:solidFill>
                <a:latin typeface="微软雅黑" panose="020B0503020204020204" pitchFamily="34" charset="-122"/>
                <a:ea typeface="微软雅黑" panose="020B0503020204020204" pitchFamily="34" charset="-122"/>
              </a:rPr>
              <a:t>k+1</a:t>
            </a:r>
            <a:r>
              <a:rPr lang="zh-CN" altLang="en-US" sz="1600" dirty="0">
                <a:solidFill>
                  <a:srgbClr val="173A5A"/>
                </a:solidFill>
                <a:latin typeface="微软雅黑" panose="020B0503020204020204" pitchFamily="34" charset="-122"/>
                <a:ea typeface="微软雅黑" panose="020B0503020204020204" pitchFamily="34" charset="-122"/>
              </a:rPr>
              <a:t>的广播同步报文。</a:t>
            </a:r>
          </a:p>
          <a:p>
            <a:pPr lvl="0">
              <a:lnSpc>
                <a:spcPct val="120000"/>
              </a:lnSpc>
              <a:defRPr/>
            </a:pPr>
            <a:r>
              <a:rPr lang="zh-CN" altLang="en-US" sz="1600" dirty="0">
                <a:solidFill>
                  <a:srgbClr val="173A5A"/>
                </a:solidFill>
                <a:latin typeface="微软雅黑" panose="020B0503020204020204" pitchFamily="34" charset="-122"/>
                <a:ea typeface="微软雅黑" panose="020B0503020204020204" pitchFamily="34" charset="-122"/>
              </a:rPr>
              <a:t>每次间隔为一个时隙。从时钟会接收到通过中间的若干个来自主时钟的参考时间戳</a:t>
            </a:r>
            <a:r>
              <a:rPr lang="en-US" altLang="zh-CN" sz="1600" dirty="0">
                <a:solidFill>
                  <a:srgbClr val="173A5A"/>
                </a:solidFill>
                <a:latin typeface="微软雅黑" panose="020B0503020204020204" pitchFamily="34" charset="-122"/>
                <a:ea typeface="微软雅黑" panose="020B0503020204020204" pitchFamily="34" charset="-122"/>
              </a:rPr>
              <a:t>G</a:t>
            </a:r>
            <a:r>
              <a:rPr lang="zh-CN" altLang="en-US" sz="1600" dirty="0">
                <a:solidFill>
                  <a:srgbClr val="173A5A"/>
                </a:solidFill>
                <a:latin typeface="微软雅黑" panose="020B0503020204020204" pitchFamily="34" charset="-122"/>
                <a:ea typeface="微软雅黑" panose="020B0503020204020204" pitchFamily="34" charset="-122"/>
              </a:rPr>
              <a:t>，并记录下本地时间</a:t>
            </a:r>
            <a:r>
              <a:rPr lang="en-US" altLang="zh-CN" sz="1600" dirty="0">
                <a:solidFill>
                  <a:srgbClr val="173A5A"/>
                </a:solidFill>
                <a:latin typeface="微软雅黑" panose="020B0503020204020204" pitchFamily="34" charset="-122"/>
                <a:ea typeface="微软雅黑" panose="020B0503020204020204" pitchFamily="34" charset="-122"/>
              </a:rPr>
              <a:t>L</a:t>
            </a:r>
            <a:r>
              <a:rPr lang="zh-CN" altLang="en-US" sz="1600" dirty="0">
                <a:solidFill>
                  <a:srgbClr val="173A5A"/>
                </a:solidFill>
                <a:latin typeface="微软雅黑" panose="020B0503020204020204" pitchFamily="34" charset="-122"/>
                <a:ea typeface="微软雅黑" panose="020B0503020204020204" pitchFamily="34" charset="-122"/>
              </a:rPr>
              <a:t>。若干组时间戳交换后通过线性回归得到频差和时钟偏差的估计值</a:t>
            </a: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67" name="矩形: 圆角 66">
            <a:extLst>
              <a:ext uri="{FF2B5EF4-FFF2-40B4-BE49-F238E27FC236}">
                <a16:creationId xmlns:a16="http://schemas.microsoft.com/office/drawing/2014/main" id="{E806AF25-FE9C-475A-BA54-99CB56820A16}"/>
              </a:ext>
            </a:extLst>
          </p:cNvPr>
          <p:cNvSpPr/>
          <p:nvPr/>
        </p:nvSpPr>
        <p:spPr>
          <a:xfrm>
            <a:off x="1323012" y="4294560"/>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无线部分</a:t>
            </a:r>
          </a:p>
        </p:txBody>
      </p:sp>
      <p:sp>
        <p:nvSpPr>
          <p:cNvPr id="75" name="矩形: 圆角 74">
            <a:extLst>
              <a:ext uri="{FF2B5EF4-FFF2-40B4-BE49-F238E27FC236}">
                <a16:creationId xmlns:a16="http://schemas.microsoft.com/office/drawing/2014/main" id="{F50F9B52-9429-4996-95EF-3CE17DF079C3}"/>
              </a:ext>
            </a:extLst>
          </p:cNvPr>
          <p:cNvSpPr/>
          <p:nvPr/>
        </p:nvSpPr>
        <p:spPr>
          <a:xfrm>
            <a:off x="1323899" y="1948312"/>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有线部分</a:t>
            </a:r>
          </a:p>
        </p:txBody>
      </p:sp>
      <p:sp>
        <p:nvSpPr>
          <p:cNvPr id="81" name="文本框 80">
            <a:extLst>
              <a:ext uri="{FF2B5EF4-FFF2-40B4-BE49-F238E27FC236}">
                <a16:creationId xmlns:a16="http://schemas.microsoft.com/office/drawing/2014/main" id="{44FC8AF6-5C82-4C7C-8325-7829596379EA}"/>
              </a:ext>
            </a:extLst>
          </p:cNvPr>
          <p:cNvSpPr txBox="1"/>
          <p:nvPr/>
        </p:nvSpPr>
        <p:spPr>
          <a:xfrm>
            <a:off x="3072016" y="1075055"/>
            <a:ext cx="7438676" cy="387798"/>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针对工业异构网络的差异化通信需求，设计基于混合架构的初始化同步机制</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4ABC843E-BAAC-4E4A-B27B-388AF2742447}"/>
              </a:ext>
            </a:extLst>
          </p:cNvPr>
          <p:cNvSpPr/>
          <p:nvPr/>
        </p:nvSpPr>
        <p:spPr>
          <a:xfrm>
            <a:off x="1323012" y="1171715"/>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研究目标</a:t>
            </a:r>
          </a:p>
        </p:txBody>
      </p:sp>
      <p:sp>
        <p:nvSpPr>
          <p:cNvPr id="2" name="文本框 1"/>
          <p:cNvSpPr txBox="1"/>
          <p:nvPr/>
        </p:nvSpPr>
        <p:spPr>
          <a:xfrm>
            <a:off x="3028483" y="1681468"/>
            <a:ext cx="8579045" cy="1569660"/>
          </a:xfrm>
          <a:prstGeom prst="rect">
            <a:avLst/>
          </a:prstGeom>
          <a:noFill/>
        </p:spPr>
        <p:txBody>
          <a:bodyPr wrap="square" rtlCol="0">
            <a:spAutoFit/>
          </a:bodyPr>
          <a:lstStyle/>
          <a:p>
            <a:r>
              <a:rPr lang="zh-CN" altLang="en-US" sz="1600" dirty="0">
                <a:solidFill>
                  <a:srgbClr val="173A5A"/>
                </a:solidFill>
                <a:latin typeface="微软雅黑" panose="020B0503020204020204" pitchFamily="34" charset="-122"/>
                <a:ea typeface="微软雅黑" panose="020B0503020204020204" pitchFamily="34" charset="-122"/>
              </a:rPr>
              <a:t>有线部分的初始化同步采取</a:t>
            </a:r>
            <a:r>
              <a:rPr lang="en-US" altLang="zh-CN" sz="1600" dirty="0">
                <a:solidFill>
                  <a:srgbClr val="173A5A"/>
                </a:solidFill>
                <a:latin typeface="微软雅黑" panose="020B0503020204020204" pitchFamily="34" charset="-122"/>
                <a:ea typeface="微软雅黑" panose="020B0503020204020204" pitchFamily="34" charset="-122"/>
              </a:rPr>
              <a:t>GPTP</a:t>
            </a:r>
            <a:r>
              <a:rPr lang="zh-CN" altLang="en-US" sz="1600" dirty="0">
                <a:solidFill>
                  <a:srgbClr val="173A5A"/>
                </a:solidFill>
                <a:latin typeface="微软雅黑" panose="020B0503020204020204" pitchFamily="34" charset="-122"/>
                <a:ea typeface="微软雅黑" panose="020B0503020204020204" pitchFamily="34" charset="-122"/>
              </a:rPr>
              <a:t>同步方案</a:t>
            </a:r>
            <a:endParaRPr lang="en-US" altLang="zh-CN" sz="1600" dirty="0">
              <a:solidFill>
                <a:srgbClr val="173A5A"/>
              </a:solidFill>
              <a:latin typeface="微软雅黑" panose="020B0503020204020204" pitchFamily="34" charset="-122"/>
              <a:ea typeface="微软雅黑" panose="020B0503020204020204" pitchFamily="34" charset="-122"/>
            </a:endParaRPr>
          </a:p>
          <a:p>
            <a:r>
              <a:rPr lang="en-US" altLang="zh-CN" sz="1600" dirty="0">
                <a:solidFill>
                  <a:srgbClr val="173A5A"/>
                </a:solidFill>
                <a:latin typeface="微软雅黑" panose="020B0503020204020204" pitchFamily="34" charset="-122"/>
                <a:ea typeface="微软雅黑" panose="020B0503020204020204" pitchFamily="34" charset="-122"/>
              </a:rPr>
              <a:t>GPTP</a:t>
            </a:r>
            <a:r>
              <a:rPr lang="zh-CN" altLang="en-US" sz="1600" dirty="0">
                <a:solidFill>
                  <a:srgbClr val="173A5A"/>
                </a:solidFill>
                <a:latin typeface="微软雅黑" panose="020B0503020204020204" pitchFamily="34" charset="-122"/>
                <a:ea typeface="微软雅黑" panose="020B0503020204020204" pitchFamily="34" charset="-122"/>
              </a:rPr>
              <a:t>定义了两种类型的时间感知系统 </a:t>
            </a:r>
            <a:r>
              <a:rPr lang="en-US" altLang="zh-CN" sz="1600" dirty="0">
                <a:solidFill>
                  <a:srgbClr val="173A5A"/>
                </a:solidFill>
                <a:latin typeface="微软雅黑" panose="020B0503020204020204" pitchFamily="34" charset="-122"/>
                <a:ea typeface="微软雅黑" panose="020B0503020204020204" pitchFamily="34" charset="-122"/>
              </a:rPr>
              <a:t>(TAS)</a:t>
            </a:r>
            <a:r>
              <a:rPr lang="zh-CN" altLang="en-US" sz="1600" dirty="0">
                <a:solidFill>
                  <a:srgbClr val="173A5A"/>
                </a:solidFill>
                <a:latin typeface="微软雅黑" panose="020B0503020204020204" pitchFamily="34" charset="-122"/>
                <a:ea typeface="微软雅黑" panose="020B0503020204020204" pitchFamily="34" charset="-122"/>
              </a:rPr>
              <a:t>，它们是时间感知终端站 </a:t>
            </a:r>
            <a:r>
              <a:rPr lang="en-US" altLang="zh-CN" sz="1600" dirty="0">
                <a:solidFill>
                  <a:srgbClr val="173A5A"/>
                </a:solidFill>
                <a:latin typeface="微软雅黑" panose="020B0503020204020204" pitchFamily="34" charset="-122"/>
                <a:ea typeface="微软雅黑" panose="020B0503020204020204" pitchFamily="34" charset="-122"/>
              </a:rPr>
              <a:t>(TAE) </a:t>
            </a:r>
            <a:r>
              <a:rPr lang="zh-CN" altLang="en-US" sz="1600" dirty="0">
                <a:solidFill>
                  <a:srgbClr val="173A5A"/>
                </a:solidFill>
                <a:latin typeface="微软雅黑" panose="020B0503020204020204" pitchFamily="34" charset="-122"/>
                <a:ea typeface="微软雅黑" panose="020B0503020204020204" pitchFamily="34" charset="-122"/>
              </a:rPr>
              <a:t>和时间感知桥 </a:t>
            </a:r>
            <a:r>
              <a:rPr lang="en-US" altLang="zh-CN" sz="1600" dirty="0">
                <a:solidFill>
                  <a:srgbClr val="173A5A"/>
                </a:solidFill>
                <a:latin typeface="微软雅黑" panose="020B0503020204020204" pitchFamily="34" charset="-122"/>
                <a:ea typeface="微软雅黑" panose="020B0503020204020204" pitchFamily="34" charset="-122"/>
              </a:rPr>
              <a:t>(TAB)</a:t>
            </a:r>
            <a:r>
              <a:rPr lang="zh-CN" altLang="en-US" sz="1600" dirty="0">
                <a:solidFill>
                  <a:srgbClr val="173A5A"/>
                </a:solidFill>
                <a:latin typeface="微软雅黑" panose="020B0503020204020204" pitchFamily="34" charset="-122"/>
                <a:ea typeface="微软雅黑" panose="020B0503020204020204" pitchFamily="34" charset="-122"/>
              </a:rPr>
              <a:t>。 </a:t>
            </a:r>
            <a:r>
              <a:rPr lang="en-US" altLang="zh-CN" sz="1600" dirty="0">
                <a:solidFill>
                  <a:srgbClr val="173A5A"/>
                </a:solidFill>
                <a:latin typeface="微软雅黑" panose="020B0503020204020204" pitchFamily="34" charset="-122"/>
                <a:ea typeface="微软雅黑" panose="020B0503020204020204" pitchFamily="34" charset="-122"/>
              </a:rPr>
              <a:t>TAS </a:t>
            </a:r>
            <a:r>
              <a:rPr lang="zh-CN" altLang="en-US" sz="1600" dirty="0">
                <a:solidFill>
                  <a:srgbClr val="173A5A"/>
                </a:solidFill>
                <a:latin typeface="微软雅黑" panose="020B0503020204020204" pitchFamily="34" charset="-122"/>
                <a:ea typeface="微软雅黑" panose="020B0503020204020204" pitchFamily="34" charset="-122"/>
              </a:rPr>
              <a:t>可以是从属实体或主实体。 每个时域只有一个主实体。 此外，在 </a:t>
            </a:r>
            <a:r>
              <a:rPr lang="en-US" altLang="zh-CN" sz="1600" dirty="0">
                <a:solidFill>
                  <a:srgbClr val="173A5A"/>
                </a:solidFill>
                <a:latin typeface="微软雅黑" panose="020B0503020204020204" pitchFamily="34" charset="-122"/>
                <a:ea typeface="微软雅黑" panose="020B0503020204020204" pitchFamily="34" charset="-122"/>
              </a:rPr>
              <a:t>GPTP</a:t>
            </a:r>
            <a:r>
              <a:rPr lang="zh-CN" altLang="en-US" sz="1600" dirty="0">
                <a:solidFill>
                  <a:srgbClr val="173A5A"/>
                </a:solidFill>
                <a:latin typeface="微软雅黑" panose="020B0503020204020204" pitchFamily="34" charset="-122"/>
                <a:ea typeface="微软雅黑" panose="020B0503020204020204" pitchFamily="34" charset="-122"/>
              </a:rPr>
              <a:t>范围内称为大师 </a:t>
            </a:r>
            <a:r>
              <a:rPr lang="en-US" altLang="zh-CN" sz="1600" dirty="0">
                <a:solidFill>
                  <a:srgbClr val="173A5A"/>
                </a:solidFill>
                <a:latin typeface="微软雅黑" panose="020B0503020204020204" pitchFamily="34" charset="-122"/>
                <a:ea typeface="微软雅黑" panose="020B0503020204020204" pitchFamily="34" charset="-122"/>
              </a:rPr>
              <a:t>(GM) </a:t>
            </a:r>
            <a:r>
              <a:rPr lang="zh-CN" altLang="en-US" sz="1600" dirty="0">
                <a:solidFill>
                  <a:srgbClr val="173A5A"/>
                </a:solidFill>
                <a:latin typeface="微软雅黑" panose="020B0503020204020204" pitchFamily="34" charset="-122"/>
                <a:ea typeface="微软雅黑" panose="020B0503020204020204" pitchFamily="34" charset="-122"/>
              </a:rPr>
              <a:t>的主实体充当时间感知网络 </a:t>
            </a:r>
            <a:r>
              <a:rPr lang="en-US" altLang="zh-CN" sz="1600" dirty="0">
                <a:solidFill>
                  <a:srgbClr val="173A5A"/>
                </a:solidFill>
                <a:latin typeface="微软雅黑" panose="020B0503020204020204" pitchFamily="34" charset="-122"/>
                <a:ea typeface="微软雅黑" panose="020B0503020204020204" pitchFamily="34" charset="-122"/>
              </a:rPr>
              <a:t>(TAN) </a:t>
            </a:r>
            <a:r>
              <a:rPr lang="zh-CN" altLang="en-US" sz="1600" dirty="0">
                <a:solidFill>
                  <a:srgbClr val="173A5A"/>
                </a:solidFill>
                <a:latin typeface="微软雅黑" panose="020B0503020204020204" pitchFamily="34" charset="-122"/>
                <a:ea typeface="微软雅黑" panose="020B0503020204020204" pitchFamily="34" charset="-122"/>
              </a:rPr>
              <a:t>内所有从属实体的参考时间源。 </a:t>
            </a:r>
            <a:r>
              <a:rPr lang="en-US" altLang="zh-CN" sz="1600" dirty="0">
                <a:solidFill>
                  <a:srgbClr val="173A5A"/>
                </a:solidFill>
                <a:latin typeface="微软雅黑" panose="020B0503020204020204" pitchFamily="34" charset="-122"/>
                <a:ea typeface="微软雅黑" panose="020B0503020204020204" pitchFamily="34" charset="-122"/>
              </a:rPr>
              <a:t>TAN </a:t>
            </a:r>
            <a:r>
              <a:rPr lang="zh-CN" altLang="en-US" sz="1600" dirty="0">
                <a:solidFill>
                  <a:srgbClr val="173A5A"/>
                </a:solidFill>
                <a:latin typeface="微软雅黑" panose="020B0503020204020204" pitchFamily="34" charset="-122"/>
                <a:ea typeface="微软雅黑" panose="020B0503020204020204" pitchFamily="34" charset="-122"/>
              </a:rPr>
              <a:t>与一个或多个时域相关联。 因此，</a:t>
            </a:r>
            <a:r>
              <a:rPr lang="en-US" altLang="zh-CN" sz="1600" dirty="0">
                <a:solidFill>
                  <a:srgbClr val="173A5A"/>
                </a:solidFill>
                <a:latin typeface="微软雅黑" panose="020B0503020204020204" pitchFamily="34" charset="-122"/>
                <a:ea typeface="微软雅黑" panose="020B0503020204020204" pitchFamily="34" charset="-122"/>
              </a:rPr>
              <a:t>TAS </a:t>
            </a:r>
            <a:r>
              <a:rPr lang="zh-CN" altLang="en-US" sz="1600" dirty="0">
                <a:solidFill>
                  <a:srgbClr val="173A5A"/>
                </a:solidFill>
                <a:latin typeface="微软雅黑" panose="020B0503020204020204" pitchFamily="34" charset="-122"/>
                <a:ea typeface="微软雅黑" panose="020B0503020204020204" pitchFamily="34" charset="-122"/>
              </a:rPr>
              <a:t>可以同时成为不同时域的成员。</a:t>
            </a:r>
          </a:p>
          <a:p>
            <a:r>
              <a:rPr lang="zh-CN" altLang="en-US" sz="1600" dirty="0">
                <a:solidFill>
                  <a:srgbClr val="173A5A"/>
                </a:solidFill>
                <a:latin typeface="微软雅黑" panose="020B0503020204020204" pitchFamily="34" charset="-122"/>
                <a:ea typeface="微软雅黑" panose="020B0503020204020204" pitchFamily="34" charset="-122"/>
              </a:rPr>
              <a:t>因此混合架构中的无线网络部分可以视为</a:t>
            </a:r>
            <a:r>
              <a:rPr lang="en-US" altLang="zh-CN" sz="1600" dirty="0">
                <a:solidFill>
                  <a:srgbClr val="173A5A"/>
                </a:solidFill>
                <a:latin typeface="微软雅黑" panose="020B0503020204020204" pitchFamily="34" charset="-122"/>
                <a:ea typeface="微软雅黑" panose="020B0503020204020204" pitchFamily="34" charset="-122"/>
              </a:rPr>
              <a:t>GPTP</a:t>
            </a:r>
            <a:r>
              <a:rPr lang="zh-CN" altLang="en-US" sz="1600" dirty="0">
                <a:solidFill>
                  <a:srgbClr val="173A5A"/>
                </a:solidFill>
                <a:latin typeface="微软雅黑" panose="020B0503020204020204" pitchFamily="34" charset="-122"/>
                <a:ea typeface="微软雅黑" panose="020B0503020204020204" pitchFamily="34" charset="-122"/>
              </a:rPr>
              <a:t>中的一个单独的时域存在</a:t>
            </a:r>
          </a:p>
        </p:txBody>
      </p:sp>
      <p:pic>
        <p:nvPicPr>
          <p:cNvPr id="6" name="图片 5"/>
          <p:cNvPicPr>
            <a:picLocks noChangeAspect="1"/>
          </p:cNvPicPr>
          <p:nvPr/>
        </p:nvPicPr>
        <p:blipFill>
          <a:blip r:embed="rId2"/>
          <a:stretch>
            <a:fillRect/>
          </a:stretch>
        </p:blipFill>
        <p:spPr>
          <a:xfrm>
            <a:off x="4395427" y="5496436"/>
            <a:ext cx="3914775" cy="638175"/>
          </a:xfrm>
          <a:prstGeom prst="rect">
            <a:avLst/>
          </a:prstGeom>
        </p:spPr>
      </p:pic>
    </p:spTree>
    <p:extLst>
      <p:ext uri="{BB962C8B-B14F-4D97-AF65-F5344CB8AC3E}">
        <p14:creationId xmlns:p14="http://schemas.microsoft.com/office/powerpoint/2010/main" val="2054870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023242" cy="598488"/>
          </a:xfrm>
        </p:spPr>
        <p:txBody>
          <a:bodyPr/>
          <a:lstStyle/>
          <a:p>
            <a:r>
              <a:rPr lang="zh-CN" altLang="en-US" dirty="0"/>
              <a:t>研究内容二：累积误差补偿与校验更新</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D217307D-3959-4916-BAD0-BF292F31B85F}"/>
              </a:ext>
            </a:extLst>
          </p:cNvPr>
          <p:cNvSpPr/>
          <p:nvPr/>
        </p:nvSpPr>
        <p:spPr bwMode="auto">
          <a:xfrm>
            <a:off x="535851" y="5903056"/>
            <a:ext cx="2517687" cy="417416"/>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a:solidFill>
                  <a:srgbClr val="044875"/>
                </a:solidFill>
                <a:latin typeface="+mj-lt"/>
                <a:ea typeface="微软雅黑" pitchFamily="34" charset="-122"/>
                <a:cs typeface="+mj-cs"/>
              </a:rPr>
              <a:t>缩小载波间隔以满足同步需求</a:t>
            </a:r>
          </a:p>
        </p:txBody>
      </p:sp>
      <p:sp>
        <p:nvSpPr>
          <p:cNvPr id="18" name="矩形: 圆角 17">
            <a:extLst>
              <a:ext uri="{FF2B5EF4-FFF2-40B4-BE49-F238E27FC236}">
                <a16:creationId xmlns:a16="http://schemas.microsoft.com/office/drawing/2014/main" id="{2BB33D17-19A0-45ED-9392-BAEDF2D81033}"/>
              </a:ext>
            </a:extLst>
          </p:cNvPr>
          <p:cNvSpPr/>
          <p:nvPr/>
        </p:nvSpPr>
        <p:spPr bwMode="auto">
          <a:xfrm>
            <a:off x="4022210" y="5894260"/>
            <a:ext cx="1274093" cy="377411"/>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a:solidFill>
                  <a:srgbClr val="044875"/>
                </a:solidFill>
                <a:latin typeface="+mj-lt"/>
                <a:ea typeface="微软雅黑" pitchFamily="34" charset="-122"/>
                <a:cs typeface="+mj-cs"/>
              </a:rPr>
              <a:t>利用均衡器补偿</a:t>
            </a:r>
          </a:p>
        </p:txBody>
      </p:sp>
      <p:sp>
        <p:nvSpPr>
          <p:cNvPr id="19" name="矩形: 圆角 18">
            <a:extLst>
              <a:ext uri="{FF2B5EF4-FFF2-40B4-BE49-F238E27FC236}">
                <a16:creationId xmlns:a16="http://schemas.microsoft.com/office/drawing/2014/main" id="{E9F7DD15-8F0D-47D3-A614-80BCED80E172}"/>
              </a:ext>
            </a:extLst>
          </p:cNvPr>
          <p:cNvSpPr/>
          <p:nvPr/>
        </p:nvSpPr>
        <p:spPr bwMode="auto">
          <a:xfrm>
            <a:off x="6539741" y="5894260"/>
            <a:ext cx="1301384" cy="360015"/>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a:solidFill>
                  <a:srgbClr val="044875"/>
                </a:solidFill>
                <a:latin typeface="+mj-lt"/>
                <a:ea typeface="微软雅黑" pitchFamily="34" charset="-122"/>
                <a:cs typeface="+mj-cs"/>
              </a:rPr>
              <a:t>迭代反馈</a:t>
            </a:r>
          </a:p>
        </p:txBody>
      </p:sp>
      <p:sp>
        <p:nvSpPr>
          <p:cNvPr id="20" name="箭头: 右 19">
            <a:extLst>
              <a:ext uri="{FF2B5EF4-FFF2-40B4-BE49-F238E27FC236}">
                <a16:creationId xmlns:a16="http://schemas.microsoft.com/office/drawing/2014/main" id="{AFC2FC3A-DBAD-40E6-98AA-6CDD7CBA7D12}"/>
              </a:ext>
            </a:extLst>
          </p:cNvPr>
          <p:cNvSpPr/>
          <p:nvPr/>
        </p:nvSpPr>
        <p:spPr bwMode="auto">
          <a:xfrm>
            <a:off x="3342930" y="6015701"/>
            <a:ext cx="389957" cy="168536"/>
          </a:xfrm>
          <a:prstGeom prst="rightArrow">
            <a:avLst/>
          </a:prstGeom>
          <a:solidFill>
            <a:srgbClr val="0671BA"/>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endParaRPr lang="zh-CN" altLang="en-US" sz="1350">
              <a:latin typeface="黑体" pitchFamily="2" charset="-122"/>
              <a:ea typeface="黑体" pitchFamily="2" charset="-122"/>
            </a:endParaRPr>
          </a:p>
        </p:txBody>
      </p:sp>
      <p:sp>
        <p:nvSpPr>
          <p:cNvPr id="21" name="箭头: 右 20">
            <a:extLst>
              <a:ext uri="{FF2B5EF4-FFF2-40B4-BE49-F238E27FC236}">
                <a16:creationId xmlns:a16="http://schemas.microsoft.com/office/drawing/2014/main" id="{2B21F052-63CC-40FA-BB98-63AFFC5811FE}"/>
              </a:ext>
            </a:extLst>
          </p:cNvPr>
          <p:cNvSpPr/>
          <p:nvPr/>
        </p:nvSpPr>
        <p:spPr bwMode="auto">
          <a:xfrm>
            <a:off x="5763973" y="6008175"/>
            <a:ext cx="393871" cy="152321"/>
          </a:xfrm>
          <a:prstGeom prst="rightArrow">
            <a:avLst/>
          </a:prstGeom>
          <a:solidFill>
            <a:srgbClr val="0671BA"/>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endParaRPr lang="zh-CN" altLang="en-US" sz="1350">
              <a:latin typeface="黑体" pitchFamily="2" charset="-122"/>
              <a:ea typeface="黑体" pitchFamily="2" charset="-122"/>
            </a:endParaRPr>
          </a:p>
        </p:txBody>
      </p:sp>
      <p:sp>
        <p:nvSpPr>
          <p:cNvPr id="26" name="文本框 25">
            <a:extLst>
              <a:ext uri="{FF2B5EF4-FFF2-40B4-BE49-F238E27FC236}">
                <a16:creationId xmlns:a16="http://schemas.microsoft.com/office/drawing/2014/main" id="{63B35A99-9FEF-4577-ACC4-80D5CB587644}"/>
              </a:ext>
            </a:extLst>
          </p:cNvPr>
          <p:cNvSpPr txBox="1"/>
          <p:nvPr/>
        </p:nvSpPr>
        <p:spPr>
          <a:xfrm>
            <a:off x="244633" y="892036"/>
            <a:ext cx="2483558" cy="396583"/>
          </a:xfrm>
          <a:prstGeom prst="rect">
            <a:avLst/>
          </a:prstGeom>
          <a:noFill/>
        </p:spPr>
        <p:txBody>
          <a:bodyPr wrap="square" rtlCol="0">
            <a:spAutoFit/>
          </a:bodyPr>
          <a:lstStyle/>
          <a:p>
            <a:pPr lvl="0">
              <a:lnSpc>
                <a:spcPct val="120000"/>
              </a:lnSpc>
              <a:defRPr/>
            </a:pPr>
            <a:r>
              <a:rPr lang="zh-CN" altLang="en-US" b="1" dirty="0">
                <a:solidFill>
                  <a:srgbClr val="173A5A"/>
                </a:solidFill>
                <a:latin typeface="微软雅黑" panose="020B0503020204020204" pitchFamily="34" charset="-122"/>
                <a:ea typeface="微软雅黑" panose="020B0503020204020204" pitchFamily="34" charset="-122"/>
              </a:rPr>
              <a:t>调整载波间隔：</a:t>
            </a:r>
            <a:endParaRPr lang="en-US" altLang="zh-CN" b="1" dirty="0">
              <a:solidFill>
                <a:srgbClr val="173A5A"/>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D26EFE9-9566-4FA3-AA0E-CC38A94CC4CD}"/>
              </a:ext>
            </a:extLst>
          </p:cNvPr>
          <p:cNvSpPr txBox="1"/>
          <p:nvPr/>
        </p:nvSpPr>
        <p:spPr>
          <a:xfrm>
            <a:off x="1899470" y="853616"/>
            <a:ext cx="9468835" cy="1274195"/>
          </a:xfrm>
          <a:prstGeom prst="rect">
            <a:avLst/>
          </a:prstGeom>
          <a:noFill/>
        </p:spPr>
        <p:txBody>
          <a:bodyPr wrap="square" rtlCol="0">
            <a:spAutoFit/>
          </a:bodyPr>
          <a:lstStyle/>
          <a:p>
            <a:pPr lvl="0">
              <a:lnSpc>
                <a:spcPct val="120000"/>
              </a:lnSpc>
              <a:defRPr/>
            </a:pPr>
            <a:r>
              <a:rPr lang="zh-CN" altLang="en-US" sz="1600" dirty="0">
                <a:solidFill>
                  <a:srgbClr val="173A5A"/>
                </a:solidFill>
                <a:latin typeface="微软雅黑" panose="020B0503020204020204" pitchFamily="34" charset="-122"/>
                <a:ea typeface="微软雅黑" panose="020B0503020204020204" pitchFamily="34" charset="-122"/>
              </a:rPr>
              <a:t>在进行时间戳修正后，时钟同步对于传输延迟的计算精度提高了，但是由于无线有线传输的不确定性，当传输延迟较大时，计算的误差也会增加，从而增加累积误差。</a:t>
            </a:r>
            <a:endParaRPr lang="en-US" altLang="zh-CN" sz="1600" dirty="0">
              <a:solidFill>
                <a:srgbClr val="173A5A"/>
              </a:solidFill>
              <a:latin typeface="微软雅黑" panose="020B0503020204020204" pitchFamily="34" charset="-122"/>
              <a:ea typeface="微软雅黑" panose="020B0503020204020204" pitchFamily="34" charset="-122"/>
            </a:endParaRPr>
          </a:p>
          <a:p>
            <a:pPr lvl="0">
              <a:lnSpc>
                <a:spcPct val="120000"/>
              </a:lnSpc>
              <a:defRPr/>
            </a:pPr>
            <a:r>
              <a:rPr lang="zh-CN" altLang="en-US" sz="1600" dirty="0">
                <a:solidFill>
                  <a:srgbClr val="173A5A"/>
                </a:solidFill>
                <a:latin typeface="微软雅黑" panose="020B0503020204020204" pitchFamily="34" charset="-122"/>
                <a:ea typeface="微软雅黑" panose="020B0503020204020204" pitchFamily="34" charset="-122"/>
              </a:rPr>
              <a:t>累积误差造成的影响取决于同步过程中时隙的大小，时隙决定了同步精度的精度上限，当节点数目增多时，同步延迟增大，时隙长度对累积误差的影响就更明显。</a:t>
            </a: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752531" y="2464570"/>
            <a:ext cx="8810625" cy="2308324"/>
          </a:xfrm>
          <a:prstGeom prst="rect">
            <a:avLst/>
          </a:prstGeom>
          <a:noFill/>
        </p:spPr>
        <p:txBody>
          <a:bodyPr wrap="square" rtlCol="0">
            <a:spAutoFit/>
          </a:bodyPr>
          <a:lstStyle/>
          <a:p>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中无线帧和子帧的长度是相同的，无线帧为</a:t>
            </a:r>
            <a:r>
              <a:rPr lang="en-US" altLang="zh-CN" sz="1600" dirty="0">
                <a:solidFill>
                  <a:srgbClr val="173A5A"/>
                </a:solidFill>
                <a:latin typeface="微软雅黑" panose="020B0503020204020204" pitchFamily="34" charset="-122"/>
                <a:ea typeface="微软雅黑" panose="020B0503020204020204" pitchFamily="34" charset="-122"/>
              </a:rPr>
              <a:t>10ms</a:t>
            </a:r>
            <a:r>
              <a:rPr lang="zh-CN" altLang="en-US" sz="1600" dirty="0">
                <a:solidFill>
                  <a:srgbClr val="173A5A"/>
                </a:solidFill>
                <a:latin typeface="微软雅黑" panose="020B0503020204020204" pitchFamily="34" charset="-122"/>
                <a:ea typeface="微软雅黑" panose="020B0503020204020204" pitchFamily="34" charset="-122"/>
              </a:rPr>
              <a:t>，子帧长度为</a:t>
            </a:r>
            <a:r>
              <a:rPr lang="en-US" altLang="zh-CN" sz="1600" dirty="0">
                <a:solidFill>
                  <a:srgbClr val="173A5A"/>
                </a:solidFill>
                <a:latin typeface="微软雅黑" panose="020B0503020204020204" pitchFamily="34" charset="-122"/>
                <a:ea typeface="微软雅黑" panose="020B0503020204020204" pitchFamily="34" charset="-122"/>
              </a:rPr>
              <a:t>1ms</a:t>
            </a:r>
          </a:p>
          <a:p>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中一个时隙包含的</a:t>
            </a:r>
            <a:r>
              <a:rPr lang="en-US" altLang="zh-CN" sz="1600" dirty="0" err="1">
                <a:solidFill>
                  <a:srgbClr val="173A5A"/>
                </a:solidFill>
                <a:latin typeface="微软雅黑" panose="020B0503020204020204" pitchFamily="34" charset="-122"/>
                <a:ea typeface="微软雅黑" panose="020B0503020204020204" pitchFamily="34" charset="-122"/>
              </a:rPr>
              <a:t>ofdm</a:t>
            </a:r>
            <a:r>
              <a:rPr lang="zh-CN" altLang="en-US" sz="1600" dirty="0">
                <a:solidFill>
                  <a:srgbClr val="173A5A"/>
                </a:solidFill>
                <a:latin typeface="微软雅黑" panose="020B0503020204020204" pitchFamily="34" charset="-122"/>
                <a:ea typeface="微软雅黑" panose="020B0503020204020204" pitchFamily="34" charset="-122"/>
              </a:rPr>
              <a:t>符号数量为</a:t>
            </a:r>
            <a:r>
              <a:rPr lang="en-US" altLang="zh-CN" sz="1600" dirty="0">
                <a:solidFill>
                  <a:srgbClr val="173A5A"/>
                </a:solidFill>
                <a:latin typeface="微软雅黑" panose="020B0503020204020204" pitchFamily="34" charset="-122"/>
                <a:ea typeface="微软雅黑" panose="020B0503020204020204" pitchFamily="34" charset="-122"/>
              </a:rPr>
              <a:t>14</a:t>
            </a:r>
            <a:r>
              <a:rPr lang="zh-CN" altLang="en-US" sz="1600" dirty="0">
                <a:solidFill>
                  <a:srgbClr val="173A5A"/>
                </a:solidFill>
                <a:latin typeface="微软雅黑" panose="020B0503020204020204" pitchFamily="34" charset="-122"/>
                <a:ea typeface="微软雅黑" panose="020B0503020204020204" pitchFamily="34" charset="-122"/>
              </a:rPr>
              <a:t>，不同的载波间隔下每个子帧包含的时隙数量不同</a:t>
            </a:r>
          </a:p>
          <a:p>
            <a:r>
              <a:rPr lang="en-US" altLang="zh-CN" sz="1600" dirty="0" err="1">
                <a:solidFill>
                  <a:srgbClr val="173A5A"/>
                </a:solidFill>
                <a:latin typeface="微软雅黑" panose="020B0503020204020204" pitchFamily="34" charset="-122"/>
                <a:ea typeface="微软雅黑" panose="020B0503020204020204" pitchFamily="34" charset="-122"/>
              </a:rPr>
              <a:t>ssb</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时钟同步报文</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固定占有</a:t>
            </a:r>
            <a:r>
              <a:rPr lang="en-US" altLang="zh-CN" sz="1600" dirty="0">
                <a:solidFill>
                  <a:srgbClr val="173A5A"/>
                </a:solidFill>
                <a:latin typeface="微软雅黑" panose="020B0503020204020204" pitchFamily="34" charset="-122"/>
                <a:ea typeface="微软雅黑" panose="020B0503020204020204" pitchFamily="34" charset="-122"/>
              </a:rPr>
              <a:t>4</a:t>
            </a:r>
            <a:r>
              <a:rPr lang="zh-CN" altLang="en-US" sz="1600" dirty="0">
                <a:solidFill>
                  <a:srgbClr val="173A5A"/>
                </a:solidFill>
                <a:latin typeface="微软雅黑" panose="020B0503020204020204" pitchFamily="34" charset="-122"/>
                <a:ea typeface="微软雅黑" panose="020B0503020204020204" pitchFamily="34" charset="-122"/>
              </a:rPr>
              <a:t>个</a:t>
            </a:r>
            <a:r>
              <a:rPr lang="en-US" altLang="zh-CN" sz="1600" dirty="0" err="1">
                <a:solidFill>
                  <a:srgbClr val="173A5A"/>
                </a:solidFill>
                <a:latin typeface="微软雅黑" panose="020B0503020204020204" pitchFamily="34" charset="-122"/>
                <a:ea typeface="微软雅黑" panose="020B0503020204020204" pitchFamily="34" charset="-122"/>
              </a:rPr>
              <a:t>ofdm</a:t>
            </a:r>
            <a:r>
              <a:rPr lang="zh-CN" altLang="en-US" sz="1600" dirty="0">
                <a:solidFill>
                  <a:srgbClr val="173A5A"/>
                </a:solidFill>
                <a:latin typeface="微软雅黑" panose="020B0503020204020204" pitchFamily="34" charset="-122"/>
                <a:ea typeface="微软雅黑" panose="020B0503020204020204" pitchFamily="34" charset="-122"/>
              </a:rPr>
              <a:t>符号，所以不同的子载波间隔下</a:t>
            </a:r>
            <a:r>
              <a:rPr lang="en-US" altLang="zh-CN" sz="1600" dirty="0" err="1">
                <a:solidFill>
                  <a:srgbClr val="173A5A"/>
                </a:solidFill>
                <a:latin typeface="微软雅黑" panose="020B0503020204020204" pitchFamily="34" charset="-122"/>
                <a:ea typeface="微软雅黑" panose="020B0503020204020204" pitchFamily="34" charset="-122"/>
              </a:rPr>
              <a:t>ssb</a:t>
            </a:r>
            <a:r>
              <a:rPr lang="zh-CN" altLang="en-US" sz="1600" dirty="0">
                <a:solidFill>
                  <a:srgbClr val="173A5A"/>
                </a:solidFill>
                <a:latin typeface="微软雅黑" panose="020B0503020204020204" pitchFamily="34" charset="-122"/>
                <a:ea typeface="微软雅黑" panose="020B0503020204020204" pitchFamily="34" charset="-122"/>
              </a:rPr>
              <a:t>的持续时间和周期不同，</a:t>
            </a:r>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子载波间隔是可调整的</a:t>
            </a:r>
            <a:endParaRPr lang="en-US" altLang="zh-CN" sz="1600" dirty="0">
              <a:solidFill>
                <a:srgbClr val="173A5A"/>
              </a:solidFill>
              <a:latin typeface="微软雅黑" panose="020B0503020204020204" pitchFamily="34" charset="-122"/>
              <a:ea typeface="微软雅黑" panose="020B0503020204020204" pitchFamily="34" charset="-122"/>
            </a:endParaRPr>
          </a:p>
          <a:p>
            <a:r>
              <a:rPr lang="zh-CN" altLang="en-US" sz="1600" dirty="0">
                <a:solidFill>
                  <a:srgbClr val="173A5A"/>
                </a:solidFill>
                <a:latin typeface="微软雅黑" panose="020B0503020204020204" pitchFamily="34" charset="-122"/>
                <a:ea typeface="微软雅黑" panose="020B0503020204020204" pitchFamily="34" charset="-122"/>
              </a:rPr>
              <a:t>利用</a:t>
            </a:r>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网络子载波间隔的可分配这一特性，通过增大子载波间隔来减少子载波数量，减少</a:t>
            </a:r>
            <a:r>
              <a:rPr lang="en-US" altLang="zh-CN" sz="1600" dirty="0" err="1">
                <a:solidFill>
                  <a:srgbClr val="173A5A"/>
                </a:solidFill>
                <a:latin typeface="微软雅黑" panose="020B0503020204020204" pitchFamily="34" charset="-122"/>
                <a:ea typeface="微软雅黑" panose="020B0503020204020204" pitchFamily="34" charset="-122"/>
              </a:rPr>
              <a:t>ofdm</a:t>
            </a:r>
            <a:r>
              <a:rPr lang="zh-CN" altLang="en-US" sz="1600" dirty="0">
                <a:solidFill>
                  <a:srgbClr val="173A5A"/>
                </a:solidFill>
                <a:latin typeface="微软雅黑" panose="020B0503020204020204" pitchFamily="34" charset="-122"/>
                <a:ea typeface="微软雅黑" panose="020B0503020204020204" pitchFamily="34" charset="-122"/>
              </a:rPr>
              <a:t>的符号长度，从而降低时延，减少累积误差。</a:t>
            </a:r>
          </a:p>
          <a:p>
            <a:r>
              <a:rPr lang="zh-CN" altLang="en-US" sz="1600" dirty="0">
                <a:solidFill>
                  <a:srgbClr val="173A5A"/>
                </a:solidFill>
                <a:latin typeface="微软雅黑" panose="020B0503020204020204" pitchFamily="34" charset="-122"/>
                <a:ea typeface="微软雅黑" panose="020B0503020204020204" pitchFamily="34" charset="-122"/>
              </a:rPr>
              <a:t>在大致的传输环境一定的情况下，相干带宽是相同的，子载波间隔</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即子载波带宽</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越大，子载波数量越少，每个子载波的带宽越大，产生频率选择性衰弱的可能性越高</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信号带宽大于相干性带宽时才会发生</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 因此在需要根据需求再利用均衡器进行补偿。</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568" y="4522356"/>
            <a:ext cx="3571026" cy="2335644"/>
          </a:xfrm>
          <a:prstGeom prst="rect">
            <a:avLst/>
          </a:prstGeom>
        </p:spPr>
      </p:pic>
    </p:spTree>
    <p:extLst>
      <p:ext uri="{BB962C8B-B14F-4D97-AF65-F5344CB8AC3E}">
        <p14:creationId xmlns:p14="http://schemas.microsoft.com/office/powerpoint/2010/main" val="1554006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98E86F-055C-4D59-B054-2280FD6B2FA8}"/>
              </a:ext>
            </a:extLst>
          </p:cNvPr>
          <p:cNvSpPr>
            <a:spLocks noGrp="1"/>
          </p:cNvSpPr>
          <p:nvPr>
            <p:ph type="sldNum" sz="quarter" idx="10"/>
          </p:nvPr>
        </p:nvSpPr>
        <p:spPr/>
        <p:txBody>
          <a:bodyPr/>
          <a:lstStyle/>
          <a:p>
            <a:fld id="{6C53781C-E1F6-4315-A39D-61273F2E0596}" type="slidenum">
              <a:rPr lang="zh-CN" altLang="en-US" smtClean="0"/>
              <a:pPr/>
              <a:t>23</a:t>
            </a:fld>
            <a:endParaRPr lang="zh-CN" altLang="en-US" dirty="0"/>
          </a:p>
        </p:txBody>
      </p:sp>
      <p:sp>
        <p:nvSpPr>
          <p:cNvPr id="3" name="文本占位符 2">
            <a:extLst>
              <a:ext uri="{FF2B5EF4-FFF2-40B4-BE49-F238E27FC236}">
                <a16:creationId xmlns:a16="http://schemas.microsoft.com/office/drawing/2014/main" id="{BAC8A047-CB3A-4BEA-9269-20816CF1883D}"/>
              </a:ext>
            </a:extLst>
          </p:cNvPr>
          <p:cNvSpPr>
            <a:spLocks noGrp="1"/>
          </p:cNvSpPr>
          <p:nvPr>
            <p:ph type="body" sz="quarter" idx="14"/>
          </p:nvPr>
        </p:nvSpPr>
        <p:spPr>
          <a:xfrm>
            <a:off x="1075351" y="43657"/>
            <a:ext cx="9284500" cy="598488"/>
          </a:xfrm>
        </p:spPr>
        <p:txBody>
          <a:bodyPr/>
          <a:lstStyle/>
          <a:p>
            <a:r>
              <a:rPr lang="zh-CN" altLang="en-US" dirty="0"/>
              <a:t>研究内容二：累积误差补偿与校验更新</a:t>
            </a:r>
          </a:p>
        </p:txBody>
      </p:sp>
      <p:sp>
        <p:nvSpPr>
          <p:cNvPr id="9" name="文本框 8">
            <a:extLst>
              <a:ext uri="{FF2B5EF4-FFF2-40B4-BE49-F238E27FC236}">
                <a16:creationId xmlns:a16="http://schemas.microsoft.com/office/drawing/2014/main" id="{06ABD486-BAD7-49A2-ADF2-CDF479B0A928}"/>
              </a:ext>
            </a:extLst>
          </p:cNvPr>
          <p:cNvSpPr txBox="1"/>
          <p:nvPr/>
        </p:nvSpPr>
        <p:spPr>
          <a:xfrm>
            <a:off x="2311391" y="910604"/>
            <a:ext cx="8363126" cy="412421"/>
          </a:xfrm>
          <a:prstGeom prst="rect">
            <a:avLst/>
          </a:prstGeom>
          <a:noFill/>
        </p:spPr>
        <p:txBody>
          <a:bodyPr wrap="square" rtlCol="0">
            <a:spAutoFit/>
          </a:bodyPr>
          <a:lstStyle/>
          <a:p>
            <a:pPr algn="just">
              <a:lnSpc>
                <a:spcPct val="130000"/>
              </a:lnSpc>
              <a:defRPr/>
            </a:pPr>
            <a:r>
              <a:rPr lang="zh-CN" altLang="en-US" sz="1600" b="1" dirty="0">
                <a:solidFill>
                  <a:srgbClr val="173A5A"/>
                </a:solidFill>
                <a:latin typeface="微软雅黑" panose="020B0503020204020204" pitchFamily="34" charset="-122"/>
                <a:ea typeface="微软雅黑" panose="020B0503020204020204" pitchFamily="34" charset="-122"/>
              </a:rPr>
              <a:t>通过仿真和实物验证累积误差补偿对于大规模异构网络时钟同步的影响</a:t>
            </a:r>
          </a:p>
        </p:txBody>
      </p:sp>
      <p:sp>
        <p:nvSpPr>
          <p:cNvPr id="10" name="矩形: 圆角 9">
            <a:extLst>
              <a:ext uri="{FF2B5EF4-FFF2-40B4-BE49-F238E27FC236}">
                <a16:creationId xmlns:a16="http://schemas.microsoft.com/office/drawing/2014/main" id="{EA99B28E-A3F6-46A5-BE93-D3DDF6BD1965}"/>
              </a:ext>
            </a:extLst>
          </p:cNvPr>
          <p:cNvSpPr/>
          <p:nvPr/>
        </p:nvSpPr>
        <p:spPr>
          <a:xfrm>
            <a:off x="703181" y="893092"/>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单跳实验</a:t>
            </a:r>
          </a:p>
        </p:txBody>
      </p:sp>
      <p:pic>
        <p:nvPicPr>
          <p:cNvPr id="22" name="图片 21" descr="untitled2"/>
          <p:cNvPicPr>
            <a:picLocks noChangeAspect="1"/>
          </p:cNvPicPr>
          <p:nvPr/>
        </p:nvPicPr>
        <p:blipFill rotWithShape="1">
          <a:blip r:embed="rId2"/>
          <a:srcRect l="6695" t="-630"/>
          <a:stretch/>
        </p:blipFill>
        <p:spPr>
          <a:xfrm>
            <a:off x="723899" y="1304925"/>
            <a:ext cx="3584121" cy="2892065"/>
          </a:xfrm>
          <a:prstGeom prst="rect">
            <a:avLst/>
          </a:prstGeom>
        </p:spPr>
      </p:pic>
      <p:pic>
        <p:nvPicPr>
          <p:cNvPr id="24" name="图片 23" descr="untitled"/>
          <p:cNvPicPr>
            <a:picLocks noChangeAspect="1"/>
          </p:cNvPicPr>
          <p:nvPr/>
        </p:nvPicPr>
        <p:blipFill>
          <a:blip r:embed="rId3"/>
          <a:stretch>
            <a:fillRect/>
          </a:stretch>
        </p:blipFill>
        <p:spPr>
          <a:xfrm>
            <a:off x="8509970" y="1670495"/>
            <a:ext cx="3222864" cy="2411215"/>
          </a:xfrm>
          <a:prstGeom prst="rect">
            <a:avLst/>
          </a:prstGeom>
        </p:spPr>
      </p:pic>
      <p:pic>
        <p:nvPicPr>
          <p:cNvPr id="26" name="图片 25" descr="untitled3"/>
          <p:cNvPicPr>
            <a:picLocks noChangeAspect="1"/>
          </p:cNvPicPr>
          <p:nvPr/>
        </p:nvPicPr>
        <p:blipFill>
          <a:blip r:embed="rId4"/>
          <a:stretch>
            <a:fillRect/>
          </a:stretch>
        </p:blipFill>
        <p:spPr>
          <a:xfrm>
            <a:off x="5133022" y="1665852"/>
            <a:ext cx="3376948" cy="2526494"/>
          </a:xfrm>
          <a:prstGeom prst="rect">
            <a:avLst/>
          </a:prstGeom>
        </p:spPr>
      </p:pic>
      <p:sp>
        <p:nvSpPr>
          <p:cNvPr id="28" name="文本框 27">
            <a:extLst>
              <a:ext uri="{FF2B5EF4-FFF2-40B4-BE49-F238E27FC236}">
                <a16:creationId xmlns:a16="http://schemas.microsoft.com/office/drawing/2014/main" id="{70D83EE5-C289-46A7-9291-B8B8F81F6480}"/>
              </a:ext>
            </a:extLst>
          </p:cNvPr>
          <p:cNvSpPr txBox="1"/>
          <p:nvPr/>
        </p:nvSpPr>
        <p:spPr>
          <a:xfrm>
            <a:off x="1571338" y="5364424"/>
            <a:ext cx="9103179" cy="370014"/>
          </a:xfrm>
          <a:prstGeom prst="rect">
            <a:avLst/>
          </a:prstGeom>
          <a:noFill/>
        </p:spPr>
        <p:txBody>
          <a:bodyPr wrap="square">
            <a:spAutoFit/>
          </a:bodyPr>
          <a:lstStyle/>
          <a:p>
            <a:pPr algn="ctr"/>
            <a:r>
              <a:rPr lang="zh-CN" altLang="en-US" b="1" dirty="0">
                <a:solidFill>
                  <a:schemeClr val="accent3">
                    <a:lumMod val="75000"/>
                  </a:schemeClr>
                </a:solidFill>
                <a:latin typeface="+mj-ea"/>
                <a:ea typeface="+mj-ea"/>
              </a:rPr>
              <a:t>单跳误差优化结果</a:t>
            </a:r>
            <a:endParaRPr lang="zh-CN" altLang="en-US" b="1" dirty="0">
              <a:solidFill>
                <a:srgbClr val="FF0000"/>
              </a:solidFill>
              <a:latin typeface="+mj-ea"/>
              <a:ea typeface="+mj-ea"/>
            </a:endParaRPr>
          </a:p>
        </p:txBody>
      </p:sp>
    </p:spTree>
    <p:extLst>
      <p:ext uri="{BB962C8B-B14F-4D97-AF65-F5344CB8AC3E}">
        <p14:creationId xmlns:p14="http://schemas.microsoft.com/office/powerpoint/2010/main" val="697184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023242" cy="598488"/>
          </a:xfrm>
        </p:spPr>
        <p:txBody>
          <a:bodyPr/>
          <a:lstStyle/>
          <a:p>
            <a:r>
              <a:rPr lang="zh-CN" altLang="en-US" dirty="0"/>
              <a:t>研究内容二：累积误差补偿与校验更新</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D8C64653-EEDC-4B3C-9520-48B7C0715DA6}"/>
              </a:ext>
            </a:extLst>
          </p:cNvPr>
          <p:cNvSpPr txBox="1"/>
          <p:nvPr/>
        </p:nvSpPr>
        <p:spPr>
          <a:xfrm>
            <a:off x="2877687" y="1122740"/>
            <a:ext cx="8363126" cy="412421"/>
          </a:xfrm>
          <a:prstGeom prst="rect">
            <a:avLst/>
          </a:prstGeom>
          <a:noFill/>
        </p:spPr>
        <p:txBody>
          <a:bodyPr wrap="square" rtlCol="0">
            <a:spAutoFit/>
          </a:bodyPr>
          <a:lstStyle/>
          <a:p>
            <a:pPr algn="just">
              <a:lnSpc>
                <a:spcPct val="130000"/>
              </a:lnSpc>
              <a:defRPr/>
            </a:pPr>
            <a:r>
              <a:rPr lang="zh-CN" altLang="en-US" sz="1600" b="1" dirty="0">
                <a:solidFill>
                  <a:srgbClr val="173A5A"/>
                </a:solidFill>
                <a:latin typeface="微软雅黑" panose="020B0503020204020204" pitchFamily="34" charset="-122"/>
                <a:ea typeface="微软雅黑" panose="020B0503020204020204" pitchFamily="34" charset="-122"/>
              </a:rPr>
              <a:t>针对大规模网络存在的累积误差问题进行分析与补偿</a:t>
            </a:r>
          </a:p>
        </p:txBody>
      </p:sp>
      <p:sp>
        <p:nvSpPr>
          <p:cNvPr id="92" name="矩形: 圆角 91">
            <a:extLst>
              <a:ext uri="{FF2B5EF4-FFF2-40B4-BE49-F238E27FC236}">
                <a16:creationId xmlns:a16="http://schemas.microsoft.com/office/drawing/2014/main" id="{FDB686DE-0992-47A6-BF54-DF4D21AAB13A}"/>
              </a:ext>
            </a:extLst>
          </p:cNvPr>
          <p:cNvSpPr/>
          <p:nvPr/>
        </p:nvSpPr>
        <p:spPr>
          <a:xfrm>
            <a:off x="991416" y="1141570"/>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研究目标</a:t>
            </a:r>
          </a:p>
        </p:txBody>
      </p:sp>
      <p:sp>
        <p:nvSpPr>
          <p:cNvPr id="94" name="矩形: 圆角 93">
            <a:extLst>
              <a:ext uri="{FF2B5EF4-FFF2-40B4-BE49-F238E27FC236}">
                <a16:creationId xmlns:a16="http://schemas.microsoft.com/office/drawing/2014/main" id="{E26DC98A-50C6-4C50-AB93-78F49A4AE718}"/>
              </a:ext>
            </a:extLst>
          </p:cNvPr>
          <p:cNvSpPr/>
          <p:nvPr/>
        </p:nvSpPr>
        <p:spPr>
          <a:xfrm>
            <a:off x="992324" y="1962153"/>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误差来源</a:t>
            </a:r>
          </a:p>
        </p:txBody>
      </p:sp>
      <p:sp>
        <p:nvSpPr>
          <p:cNvPr id="102" name="文本框 101">
            <a:extLst>
              <a:ext uri="{FF2B5EF4-FFF2-40B4-BE49-F238E27FC236}">
                <a16:creationId xmlns:a16="http://schemas.microsoft.com/office/drawing/2014/main" id="{514D614D-7809-4F64-A5FE-FD08AF59FC2D}"/>
              </a:ext>
            </a:extLst>
          </p:cNvPr>
          <p:cNvSpPr txBox="1"/>
          <p:nvPr/>
        </p:nvSpPr>
        <p:spPr>
          <a:xfrm>
            <a:off x="2740420" y="2033314"/>
            <a:ext cx="3698480"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同步误差随着跳数增加不断累积</a:t>
            </a:r>
          </a:p>
        </p:txBody>
      </p:sp>
      <p:sp>
        <p:nvSpPr>
          <p:cNvPr id="104" name="文本框 103">
            <a:extLst>
              <a:ext uri="{FF2B5EF4-FFF2-40B4-BE49-F238E27FC236}">
                <a16:creationId xmlns:a16="http://schemas.microsoft.com/office/drawing/2014/main" id="{434B8001-9ED5-4AB4-BD43-A8306D1BA3FA}"/>
              </a:ext>
            </a:extLst>
          </p:cNvPr>
          <p:cNvSpPr txBox="1"/>
          <p:nvPr/>
        </p:nvSpPr>
        <p:spPr>
          <a:xfrm>
            <a:off x="6767721" y="1986938"/>
            <a:ext cx="2785854"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时隙长度影响端到端延迟</a:t>
            </a:r>
          </a:p>
        </p:txBody>
      </p:sp>
      <p:sp>
        <p:nvSpPr>
          <p:cNvPr id="106" name="矩形: 圆角 105">
            <a:extLst>
              <a:ext uri="{FF2B5EF4-FFF2-40B4-BE49-F238E27FC236}">
                <a16:creationId xmlns:a16="http://schemas.microsoft.com/office/drawing/2014/main" id="{B4724641-6662-4423-84CE-F45B7ECAF837}"/>
              </a:ext>
            </a:extLst>
          </p:cNvPr>
          <p:cNvSpPr/>
          <p:nvPr/>
        </p:nvSpPr>
        <p:spPr>
          <a:xfrm>
            <a:off x="992324" y="2870584"/>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研究思想</a:t>
            </a:r>
          </a:p>
        </p:txBody>
      </p:sp>
      <p:sp>
        <p:nvSpPr>
          <p:cNvPr id="123" name="矩形: 圆角 122">
            <a:extLst>
              <a:ext uri="{FF2B5EF4-FFF2-40B4-BE49-F238E27FC236}">
                <a16:creationId xmlns:a16="http://schemas.microsoft.com/office/drawing/2014/main" id="{4F164348-6E38-43D2-8DEC-C6251EBFC0C2}"/>
              </a:ext>
            </a:extLst>
          </p:cNvPr>
          <p:cNvSpPr/>
          <p:nvPr/>
        </p:nvSpPr>
        <p:spPr>
          <a:xfrm>
            <a:off x="992324" y="4032755"/>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时间戳</a:t>
            </a:r>
          </a:p>
        </p:txBody>
      </p:sp>
      <p:sp>
        <p:nvSpPr>
          <p:cNvPr id="26" name="文本框 25">
            <a:extLst>
              <a:ext uri="{FF2B5EF4-FFF2-40B4-BE49-F238E27FC236}">
                <a16:creationId xmlns:a16="http://schemas.microsoft.com/office/drawing/2014/main" id="{514D614D-7809-4F64-A5FE-FD08AF59FC2D}"/>
              </a:ext>
            </a:extLst>
          </p:cNvPr>
          <p:cNvSpPr txBox="1"/>
          <p:nvPr/>
        </p:nvSpPr>
        <p:spPr>
          <a:xfrm>
            <a:off x="2755267" y="2901582"/>
            <a:ext cx="3698480"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补偿时间戳</a:t>
            </a:r>
          </a:p>
        </p:txBody>
      </p:sp>
      <p:sp>
        <p:nvSpPr>
          <p:cNvPr id="27" name="文本框 26">
            <a:extLst>
              <a:ext uri="{FF2B5EF4-FFF2-40B4-BE49-F238E27FC236}">
                <a16:creationId xmlns:a16="http://schemas.microsoft.com/office/drawing/2014/main" id="{514D614D-7809-4F64-A5FE-FD08AF59FC2D}"/>
              </a:ext>
            </a:extLst>
          </p:cNvPr>
          <p:cNvSpPr txBox="1"/>
          <p:nvPr/>
        </p:nvSpPr>
        <p:spPr>
          <a:xfrm>
            <a:off x="6781189" y="2800909"/>
            <a:ext cx="3698480"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调整载波间隔</a:t>
            </a:r>
          </a:p>
        </p:txBody>
      </p:sp>
      <p:pic>
        <p:nvPicPr>
          <p:cNvPr id="2" name="图片 1"/>
          <p:cNvPicPr>
            <a:picLocks noChangeAspect="1"/>
          </p:cNvPicPr>
          <p:nvPr/>
        </p:nvPicPr>
        <p:blipFill>
          <a:blip r:embed="rId2"/>
          <a:stretch>
            <a:fillRect/>
          </a:stretch>
        </p:blipFill>
        <p:spPr>
          <a:xfrm>
            <a:off x="6781189" y="3240136"/>
            <a:ext cx="3097943" cy="3166087"/>
          </a:xfrm>
          <a:prstGeom prst="rect">
            <a:avLst/>
          </a:prstGeom>
        </p:spPr>
      </p:pic>
      <p:sp>
        <p:nvSpPr>
          <p:cNvPr id="6" name="文本框 5"/>
          <p:cNvSpPr txBox="1"/>
          <p:nvPr/>
        </p:nvSpPr>
        <p:spPr>
          <a:xfrm>
            <a:off x="3076575" y="4619625"/>
            <a:ext cx="2819400" cy="876300"/>
          </a:xfrm>
          <a:prstGeom prst="rect">
            <a:avLst/>
          </a:prstGeom>
          <a:noFill/>
        </p:spPr>
        <p:txBody>
          <a:bodyPr wrap="square" rtlCol="0">
            <a:spAutoFit/>
          </a:bodyPr>
          <a:lstStyle/>
          <a:p>
            <a:endParaRPr lang="zh-CN" altLang="en-US" dirty="0"/>
          </a:p>
        </p:txBody>
      </p:sp>
      <p:pic>
        <p:nvPicPr>
          <p:cNvPr id="29" name="图片 28"/>
          <p:cNvPicPr>
            <a:picLocks noChangeAspect="1"/>
          </p:cNvPicPr>
          <p:nvPr/>
        </p:nvPicPr>
        <p:blipFill>
          <a:blip r:embed="rId3"/>
          <a:stretch>
            <a:fillRect/>
          </a:stretch>
        </p:blipFill>
        <p:spPr>
          <a:xfrm>
            <a:off x="2787379" y="3614880"/>
            <a:ext cx="3634256" cy="3020167"/>
          </a:xfrm>
          <a:prstGeom prst="rect">
            <a:avLst/>
          </a:prstGeom>
        </p:spPr>
      </p:pic>
      <p:pic>
        <p:nvPicPr>
          <p:cNvPr id="31" name="图片 30"/>
          <p:cNvPicPr>
            <a:picLocks noChangeAspect="1"/>
          </p:cNvPicPr>
          <p:nvPr/>
        </p:nvPicPr>
        <p:blipFill>
          <a:blip r:embed="rId4"/>
          <a:stretch>
            <a:fillRect/>
          </a:stretch>
        </p:blipFill>
        <p:spPr>
          <a:xfrm>
            <a:off x="6781189" y="6078220"/>
            <a:ext cx="4179570" cy="779780"/>
          </a:xfrm>
          <a:prstGeom prst="rect">
            <a:avLst/>
          </a:prstGeom>
        </p:spPr>
      </p:pic>
    </p:spTree>
    <p:extLst>
      <p:ext uri="{BB962C8B-B14F-4D97-AF65-F5344CB8AC3E}">
        <p14:creationId xmlns:p14="http://schemas.microsoft.com/office/powerpoint/2010/main" val="405939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25</a:t>
            </a:fld>
            <a:endParaRPr lang="zh-CN" altLang="en-US" dirty="0"/>
          </a:p>
        </p:txBody>
      </p:sp>
      <p:sp>
        <p:nvSpPr>
          <p:cNvPr id="3" name="文本占位符 2"/>
          <p:cNvSpPr>
            <a:spLocks noGrp="1"/>
          </p:cNvSpPr>
          <p:nvPr>
            <p:ph type="body" sz="quarter" idx="14"/>
          </p:nvPr>
        </p:nvSpPr>
        <p:spPr/>
        <p:txBody>
          <a:bodyPr/>
          <a:lstStyle/>
          <a:p>
            <a:endParaRPr lang="zh-CN" altLang="en-US"/>
          </a:p>
        </p:txBody>
      </p:sp>
      <p:sp>
        <p:nvSpPr>
          <p:cNvPr id="4" name="文本框 3"/>
          <p:cNvSpPr txBox="1"/>
          <p:nvPr/>
        </p:nvSpPr>
        <p:spPr>
          <a:xfrm>
            <a:off x="835573" y="882869"/>
            <a:ext cx="6905297" cy="3416320"/>
          </a:xfrm>
          <a:prstGeom prst="rect">
            <a:avLst/>
          </a:prstGeom>
          <a:noFill/>
        </p:spPr>
        <p:txBody>
          <a:bodyPr wrap="square" rtlCol="0">
            <a:spAutoFit/>
          </a:bodyPr>
          <a:lstStyle/>
          <a:p>
            <a:r>
              <a:rPr lang="en-US" altLang="zh-CN" dirty="0"/>
              <a:t>Beaconless asymmetric energy-efficient time synchronization scheme (BATS) [13] has been recently proposed to reduce the energy consumption and computational complexity of battery-powered, low-cost sensor nodes. BATS, which is based on one-way message dissemination and time translation for its multi-hop extension, is conceptually equivalent to the extension based on multiple “reference points” of the flooding time synchronization schemes. The direction of message dissemination, however, is reversed to improve the energy efficiency of sensor nodes by reducing the number of message exchanges, and most of the distributed synchronization tasks are centralized at the head to relieve the computational burden of the gateway nodes.</a:t>
            </a:r>
            <a:endParaRPr lang="zh-CN" altLang="en-US" dirty="0"/>
          </a:p>
        </p:txBody>
      </p:sp>
      <p:sp>
        <p:nvSpPr>
          <p:cNvPr id="5" name="文本框 4"/>
          <p:cNvSpPr txBox="1"/>
          <p:nvPr/>
        </p:nvSpPr>
        <p:spPr>
          <a:xfrm>
            <a:off x="1075351" y="4483776"/>
            <a:ext cx="6148552" cy="2031325"/>
          </a:xfrm>
          <a:prstGeom prst="rect">
            <a:avLst/>
          </a:prstGeom>
          <a:noFill/>
        </p:spPr>
        <p:txBody>
          <a:bodyPr wrap="square" rtlCol="0">
            <a:spAutoFit/>
          </a:bodyPr>
          <a:lstStyle/>
          <a:p>
            <a:r>
              <a:rPr lang="zh-CN" altLang="en-US" dirty="0"/>
              <a:t>为了降低电池供电的低成本传感器节点的能耗和计算复杂度，最近提出了无信标非对称节能时间同步方案</a:t>
            </a:r>
            <a:r>
              <a:rPr lang="en-US" altLang="zh-CN" dirty="0"/>
              <a:t>(BATS)[13]</a:t>
            </a:r>
            <a:r>
              <a:rPr lang="zh-CN" altLang="en-US" dirty="0"/>
              <a:t>。</a:t>
            </a:r>
            <a:r>
              <a:rPr lang="en-US" altLang="zh-CN" dirty="0"/>
              <a:t>BATS</a:t>
            </a:r>
            <a:r>
              <a:rPr lang="zh-CN" altLang="en-US" dirty="0"/>
              <a:t>是基于单向消息传播和时间转换的多跳扩展，在概念上等同于基于泛洪时间同步方案的多个“参考点”的扩展。而消息传播的方向则相反，通过减少消息交换的次数来提高传感器节点的能量效率，分布式同步任务大部分集中在头部，以减轻网关节点的计算负担。</a:t>
            </a:r>
          </a:p>
        </p:txBody>
      </p:sp>
      <p:sp>
        <p:nvSpPr>
          <p:cNvPr id="6" name="文本框 5"/>
          <p:cNvSpPr txBox="1"/>
          <p:nvPr/>
        </p:nvSpPr>
        <p:spPr>
          <a:xfrm>
            <a:off x="8576442" y="2591029"/>
            <a:ext cx="3310758" cy="461665"/>
          </a:xfrm>
          <a:prstGeom prst="rect">
            <a:avLst/>
          </a:prstGeom>
          <a:noFill/>
        </p:spPr>
        <p:txBody>
          <a:bodyPr wrap="square" rtlCol="0">
            <a:spAutoFit/>
          </a:bodyPr>
          <a:lstStyle/>
          <a:p>
            <a:r>
              <a:rPr lang="zh-CN" altLang="en-US" sz="2400" b="1" dirty="0"/>
              <a:t>单向时钟同步的依据</a:t>
            </a:r>
          </a:p>
        </p:txBody>
      </p:sp>
    </p:spTree>
    <p:extLst>
      <p:ext uri="{BB962C8B-B14F-4D97-AF65-F5344CB8AC3E}">
        <p14:creationId xmlns:p14="http://schemas.microsoft.com/office/powerpoint/2010/main" val="3400314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26</a:t>
            </a:fld>
            <a:endParaRPr lang="zh-CN" altLang="en-US" dirty="0"/>
          </a:p>
        </p:txBody>
      </p:sp>
      <p:sp>
        <p:nvSpPr>
          <p:cNvPr id="3" name="文本占位符 2"/>
          <p:cNvSpPr>
            <a:spLocks noGrp="1"/>
          </p:cNvSpPr>
          <p:nvPr>
            <p:ph type="body" sz="quarter" idx="14"/>
          </p:nvPr>
        </p:nvSpPr>
        <p:spPr/>
        <p:txBody>
          <a:bodyPr/>
          <a:lstStyle/>
          <a:p>
            <a:endParaRPr lang="zh-CN" altLang="en-US"/>
          </a:p>
        </p:txBody>
      </p:sp>
      <p:sp>
        <p:nvSpPr>
          <p:cNvPr id="4" name="文本框 3"/>
          <p:cNvSpPr txBox="1"/>
          <p:nvPr/>
        </p:nvSpPr>
        <p:spPr>
          <a:xfrm>
            <a:off x="2380593" y="1150883"/>
            <a:ext cx="3831021" cy="1200329"/>
          </a:xfrm>
          <a:prstGeom prst="rect">
            <a:avLst/>
          </a:prstGeom>
          <a:noFill/>
        </p:spPr>
        <p:txBody>
          <a:bodyPr wrap="square" rtlCol="0">
            <a:spAutoFit/>
          </a:bodyPr>
          <a:lstStyle/>
          <a:p>
            <a:r>
              <a:rPr lang="zh-CN" altLang="en-US" dirty="0"/>
              <a:t>作为利用单向消息传播的节能</a:t>
            </a:r>
            <a:r>
              <a:rPr lang="en-US" altLang="zh-CN" dirty="0"/>
              <a:t>WSN</a:t>
            </a:r>
            <a:r>
              <a:rPr lang="zh-CN" altLang="en-US" dirty="0"/>
              <a:t>时间同步方案的一种更简单但更有效的多跳扩展方案，并将其应用于</a:t>
            </a:r>
            <a:r>
              <a:rPr lang="en-US" altLang="zh-CN" dirty="0"/>
              <a:t>BATS</a:t>
            </a:r>
            <a:r>
              <a:rPr lang="zh-CN" altLang="en-US" dirty="0"/>
              <a:t>和</a:t>
            </a:r>
            <a:r>
              <a:rPr lang="en-US" altLang="zh-CN" dirty="0" err="1"/>
              <a:t>ftsp</a:t>
            </a:r>
            <a:r>
              <a:rPr lang="zh-CN" altLang="en-US" dirty="0"/>
              <a:t>。</a:t>
            </a:r>
          </a:p>
        </p:txBody>
      </p:sp>
      <p:sp>
        <p:nvSpPr>
          <p:cNvPr id="5" name="文本框 4"/>
          <p:cNvSpPr txBox="1"/>
          <p:nvPr/>
        </p:nvSpPr>
        <p:spPr>
          <a:xfrm>
            <a:off x="2254469" y="2727434"/>
            <a:ext cx="4319752" cy="646331"/>
          </a:xfrm>
          <a:prstGeom prst="rect">
            <a:avLst/>
          </a:prstGeom>
          <a:noFill/>
        </p:spPr>
        <p:txBody>
          <a:bodyPr wrap="square" rtlCol="0">
            <a:spAutoFit/>
          </a:bodyPr>
          <a:lstStyle/>
          <a:p>
            <a:r>
              <a:rPr lang="zh-CN" altLang="en-US" dirty="0"/>
              <a:t>本文的作用是提供一种</a:t>
            </a:r>
            <a:r>
              <a:rPr lang="en-US" altLang="zh-CN" dirty="0"/>
              <a:t>5G+TSN</a:t>
            </a:r>
            <a:r>
              <a:rPr lang="zh-CN" altLang="en-US" dirty="0"/>
              <a:t>多跳时钟同步的拓展方案</a:t>
            </a:r>
          </a:p>
        </p:txBody>
      </p:sp>
      <p:sp>
        <p:nvSpPr>
          <p:cNvPr id="6" name="文本框 5"/>
          <p:cNvSpPr txBox="1"/>
          <p:nvPr/>
        </p:nvSpPr>
        <p:spPr>
          <a:xfrm>
            <a:off x="1891862" y="4619297"/>
            <a:ext cx="5880538" cy="2031325"/>
          </a:xfrm>
          <a:prstGeom prst="rect">
            <a:avLst/>
          </a:prstGeom>
          <a:noFill/>
        </p:spPr>
        <p:txBody>
          <a:bodyPr wrap="square" rtlCol="0">
            <a:spAutoFit/>
          </a:bodyPr>
          <a:lstStyle/>
          <a:p>
            <a:r>
              <a:rPr lang="zh-CN" altLang="en-US" dirty="0"/>
              <a:t>但总的来说，与时间同步精度相比，对能量消耗和计算复杂度方面的关注相对较少。特别是在多跳无线传感器网络中，中间网关节点不仅要承担中继消息的任务，而且还要承担子代节点和自身的各种计算任务。因此，在保持同步精度的前提下，既能最小化能量消耗，又能降低计算复杂度，是资源受限型传感器节点时间同步方案设计的关键。</a:t>
            </a:r>
          </a:p>
        </p:txBody>
      </p:sp>
      <p:sp>
        <p:nvSpPr>
          <p:cNvPr id="7" name="文本框 6"/>
          <p:cNvSpPr txBox="1"/>
          <p:nvPr/>
        </p:nvSpPr>
        <p:spPr>
          <a:xfrm>
            <a:off x="7772400" y="1355834"/>
            <a:ext cx="2601310" cy="3046988"/>
          </a:xfrm>
          <a:prstGeom prst="rect">
            <a:avLst/>
          </a:prstGeom>
          <a:noFill/>
        </p:spPr>
        <p:txBody>
          <a:bodyPr wrap="square" rtlCol="0">
            <a:spAutoFit/>
          </a:bodyPr>
          <a:lstStyle/>
          <a:p>
            <a:r>
              <a:rPr lang="en-US" altLang="zh-CN" sz="3200" b="1" dirty="0" err="1"/>
              <a:t>TSn</a:t>
            </a:r>
            <a:r>
              <a:rPr lang="zh-CN" altLang="en-US" sz="3200" b="1" dirty="0"/>
              <a:t>与</a:t>
            </a:r>
            <a:r>
              <a:rPr lang="en-US" altLang="zh-CN" sz="3200" b="1" dirty="0"/>
              <a:t>5G</a:t>
            </a:r>
            <a:r>
              <a:rPr lang="zh-CN" altLang="en-US" sz="3200" b="1" dirty="0"/>
              <a:t>网络也是一种非对称网络，可以采用该反向时钟同步</a:t>
            </a:r>
          </a:p>
        </p:txBody>
      </p:sp>
    </p:spTree>
    <p:extLst>
      <p:ext uri="{BB962C8B-B14F-4D97-AF65-F5344CB8AC3E}">
        <p14:creationId xmlns:p14="http://schemas.microsoft.com/office/powerpoint/2010/main" val="1347754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27</a:t>
            </a:fld>
            <a:endParaRPr lang="zh-CN" altLang="en-US" dirty="0"/>
          </a:p>
        </p:txBody>
      </p:sp>
      <p:sp>
        <p:nvSpPr>
          <p:cNvPr id="3" name="文本占位符 2"/>
          <p:cNvSpPr>
            <a:spLocks noGrp="1"/>
          </p:cNvSpPr>
          <p:nvPr>
            <p:ph type="body" sz="quarter" idx="14"/>
          </p:nvPr>
        </p:nvSpPr>
        <p:spPr/>
        <p:txBody>
          <a:bodyPr/>
          <a:lstStyle/>
          <a:p>
            <a:endParaRPr lang="zh-CN" altLang="en-US"/>
          </a:p>
        </p:txBody>
      </p:sp>
      <p:sp>
        <p:nvSpPr>
          <p:cNvPr id="4" name="文本框 3"/>
          <p:cNvSpPr txBox="1"/>
          <p:nvPr/>
        </p:nvSpPr>
        <p:spPr>
          <a:xfrm>
            <a:off x="1734207" y="1765738"/>
            <a:ext cx="4067503" cy="923330"/>
          </a:xfrm>
          <a:prstGeom prst="rect">
            <a:avLst/>
          </a:prstGeom>
          <a:noFill/>
        </p:spPr>
        <p:txBody>
          <a:bodyPr wrap="square" rtlCol="0">
            <a:spAutoFit/>
          </a:bodyPr>
          <a:lstStyle/>
          <a:p>
            <a:r>
              <a:rPr lang="zh-CN" altLang="en-US" dirty="0"/>
              <a:t>同步算法全部在头部（</a:t>
            </a:r>
            <a:r>
              <a:rPr lang="en-US" altLang="zh-CN" dirty="0"/>
              <a:t>TSN</a:t>
            </a:r>
            <a:r>
              <a:rPr lang="zh-CN" altLang="en-US" dirty="0"/>
              <a:t>）部分完成，以降低复杂度，并且以前的同步方案没有多跳拓展方面的分析</a:t>
            </a:r>
          </a:p>
        </p:txBody>
      </p:sp>
      <p:sp>
        <p:nvSpPr>
          <p:cNvPr id="5" name="文本框 4"/>
          <p:cNvSpPr txBox="1"/>
          <p:nvPr/>
        </p:nvSpPr>
        <p:spPr>
          <a:xfrm>
            <a:off x="1686910" y="3421117"/>
            <a:ext cx="7141780" cy="2308324"/>
          </a:xfrm>
          <a:prstGeom prst="rect">
            <a:avLst/>
          </a:prstGeom>
          <a:noFill/>
        </p:spPr>
        <p:txBody>
          <a:bodyPr wrap="square" rtlCol="0">
            <a:spAutoFit/>
          </a:bodyPr>
          <a:lstStyle/>
          <a:p>
            <a:r>
              <a:rPr lang="zh-CN" altLang="en-US" dirty="0"/>
              <a:t>去找到</a:t>
            </a:r>
            <a:r>
              <a:rPr lang="en-US" altLang="zh-CN" dirty="0"/>
              <a:t>5G</a:t>
            </a:r>
            <a:r>
              <a:rPr lang="zh-CN" altLang="en-US" dirty="0"/>
              <a:t>网络对于精度方面的限制，类似这样的：</a:t>
            </a:r>
            <a:endParaRPr lang="en-US" altLang="zh-CN" dirty="0"/>
          </a:p>
          <a:p>
            <a:endParaRPr lang="en-US" altLang="zh-CN" dirty="0"/>
          </a:p>
          <a:p>
            <a:endParaRPr lang="en-US" altLang="zh-CN" dirty="0"/>
          </a:p>
          <a:p>
            <a:r>
              <a:rPr lang="zh-CN" altLang="en-US" dirty="0"/>
              <a:t>即使使用相对简单的时钟参数估计程序，</a:t>
            </a:r>
            <a:r>
              <a:rPr lang="en-US" altLang="zh-CN" dirty="0"/>
              <a:t>RSP</a:t>
            </a:r>
            <a:r>
              <a:rPr lang="zh-CN" altLang="en-US" dirty="0"/>
              <a:t>也会受到资源受限的传感器节点的低成本</a:t>
            </a:r>
            <a:r>
              <a:rPr lang="en-US" altLang="zh-CN" dirty="0" err="1"/>
              <a:t>mcu</a:t>
            </a:r>
            <a:r>
              <a:rPr lang="en-US" altLang="zh-CN" dirty="0"/>
              <a:t>(</a:t>
            </a:r>
            <a:r>
              <a:rPr lang="zh-CN" altLang="en-US" dirty="0"/>
              <a:t>即</a:t>
            </a:r>
            <a:r>
              <a:rPr lang="en-US" altLang="zh-CN" dirty="0"/>
              <a:t>32</a:t>
            </a:r>
            <a:r>
              <a:rPr lang="zh-CN" altLang="en-US" dirty="0"/>
              <a:t>位单精度浮点数</a:t>
            </a:r>
            <a:r>
              <a:rPr lang="en-US" altLang="zh-CN" dirty="0"/>
              <a:t>)</a:t>
            </a:r>
            <a:r>
              <a:rPr lang="zh-CN" altLang="en-US" dirty="0"/>
              <a:t>的有限精度所导致的数值误差的影响</a:t>
            </a:r>
            <a:r>
              <a:rPr lang="en-US" altLang="zh-CN" dirty="0"/>
              <a:t>:</a:t>
            </a:r>
            <a:r>
              <a:rPr lang="zh-CN" altLang="en-US" dirty="0"/>
              <a:t>具体而言，</a:t>
            </a:r>
            <a:r>
              <a:rPr lang="en-US" altLang="zh-CN" dirty="0"/>
              <a:t>RSP</a:t>
            </a:r>
            <a:r>
              <a:rPr lang="zh-CN" altLang="en-US" dirty="0"/>
              <a:t>的提倡者建议使用足够大的</a:t>
            </a:r>
            <a:r>
              <a:rPr lang="en-US" altLang="zh-CN" dirty="0"/>
              <a:t>SI</a:t>
            </a:r>
            <a:r>
              <a:rPr lang="zh-CN" altLang="en-US" dirty="0"/>
              <a:t>来减轻数值误差对时钟参数估计的影响。</a:t>
            </a:r>
            <a:endParaRPr lang="en-US" altLang="zh-CN" dirty="0"/>
          </a:p>
          <a:p>
            <a:r>
              <a:rPr lang="en-US" altLang="zh-CN" dirty="0"/>
              <a:t>5G</a:t>
            </a:r>
            <a:r>
              <a:rPr lang="zh-CN" altLang="en-US" dirty="0"/>
              <a:t>网络节点浮点精度限制？</a:t>
            </a:r>
          </a:p>
        </p:txBody>
      </p:sp>
      <p:sp>
        <p:nvSpPr>
          <p:cNvPr id="6" name="文本框 5"/>
          <p:cNvSpPr txBox="1"/>
          <p:nvPr/>
        </p:nvSpPr>
        <p:spPr>
          <a:xfrm>
            <a:off x="9347305" y="1765738"/>
            <a:ext cx="2021280" cy="2862322"/>
          </a:xfrm>
          <a:prstGeom prst="rect">
            <a:avLst/>
          </a:prstGeom>
          <a:noFill/>
        </p:spPr>
        <p:txBody>
          <a:bodyPr wrap="square" rtlCol="0">
            <a:spAutoFit/>
          </a:bodyPr>
          <a:lstStyle/>
          <a:p>
            <a:r>
              <a:rPr lang="zh-CN" altLang="en-US" dirty="0"/>
              <a:t>在这方面，使用线性回归进行时钟参数估计由于其简单性在</a:t>
            </a:r>
            <a:r>
              <a:rPr lang="en-US" altLang="zh-CN" dirty="0"/>
              <a:t>WSN</a:t>
            </a:r>
            <a:r>
              <a:rPr lang="zh-CN" altLang="en-US" dirty="0"/>
              <a:t>上下文中是有意义的，事实上，大多数具有代表性的</a:t>
            </a:r>
            <a:r>
              <a:rPr lang="en-US" altLang="zh-CN" dirty="0"/>
              <a:t>WSN</a:t>
            </a:r>
            <a:r>
              <a:rPr lang="zh-CN" altLang="en-US" dirty="0"/>
              <a:t>时间同步方案，包括</a:t>
            </a:r>
            <a:r>
              <a:rPr lang="en-US" altLang="zh-CN" dirty="0"/>
              <a:t>FTSP</a:t>
            </a:r>
            <a:r>
              <a:rPr lang="zh-CN" altLang="en-US" dirty="0"/>
              <a:t>和</a:t>
            </a:r>
            <a:r>
              <a:rPr lang="en-US" altLang="zh-CN" dirty="0"/>
              <a:t>RBS</a:t>
            </a:r>
            <a:r>
              <a:rPr lang="zh-CN" altLang="en-US" dirty="0"/>
              <a:t>，都依赖于这种方法。</a:t>
            </a:r>
          </a:p>
        </p:txBody>
      </p:sp>
      <p:sp>
        <p:nvSpPr>
          <p:cNvPr id="7" name="文本框 6"/>
          <p:cNvSpPr txBox="1"/>
          <p:nvPr/>
        </p:nvSpPr>
        <p:spPr>
          <a:xfrm>
            <a:off x="9065172" y="4903076"/>
            <a:ext cx="2303413" cy="923330"/>
          </a:xfrm>
          <a:prstGeom prst="rect">
            <a:avLst/>
          </a:prstGeom>
          <a:noFill/>
        </p:spPr>
        <p:txBody>
          <a:bodyPr wrap="square" rtlCol="0">
            <a:spAutoFit/>
          </a:bodyPr>
          <a:lstStyle/>
          <a:p>
            <a:r>
              <a:rPr lang="zh-CN" altLang="en-US" dirty="0"/>
              <a:t>找到</a:t>
            </a:r>
            <a:r>
              <a:rPr lang="en-US" altLang="zh-CN" dirty="0"/>
              <a:t>5G</a:t>
            </a:r>
            <a:r>
              <a:rPr lang="zh-CN" altLang="en-US" dirty="0"/>
              <a:t>的限制，现在</a:t>
            </a:r>
            <a:r>
              <a:rPr lang="en-US" altLang="zh-CN" dirty="0"/>
              <a:t>TSN</a:t>
            </a:r>
            <a:r>
              <a:rPr lang="zh-CN" altLang="en-US" dirty="0"/>
              <a:t>逆向同步网络中将不存在这种限制</a:t>
            </a:r>
          </a:p>
        </p:txBody>
      </p:sp>
    </p:spTree>
    <p:extLst>
      <p:ext uri="{BB962C8B-B14F-4D97-AF65-F5344CB8AC3E}">
        <p14:creationId xmlns:p14="http://schemas.microsoft.com/office/powerpoint/2010/main" val="35351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28</a:t>
            </a:fld>
            <a:endParaRPr lang="zh-CN" altLang="en-US" dirty="0"/>
          </a:p>
        </p:txBody>
      </p:sp>
      <p:sp>
        <p:nvSpPr>
          <p:cNvPr id="3" name="文本占位符 2"/>
          <p:cNvSpPr>
            <a:spLocks noGrp="1"/>
          </p:cNvSpPr>
          <p:nvPr>
            <p:ph type="body" sz="quarter" idx="14"/>
          </p:nvPr>
        </p:nvSpPr>
        <p:spPr/>
        <p:txBody>
          <a:bodyPr/>
          <a:lstStyle/>
          <a:p>
            <a:endParaRPr lang="zh-CN" altLang="en-US"/>
          </a:p>
        </p:txBody>
      </p:sp>
      <p:sp>
        <p:nvSpPr>
          <p:cNvPr id="4" name="文本框 3"/>
          <p:cNvSpPr txBox="1"/>
          <p:nvPr/>
        </p:nvSpPr>
        <p:spPr>
          <a:xfrm>
            <a:off x="681213" y="1434662"/>
            <a:ext cx="6444801" cy="1754326"/>
          </a:xfrm>
          <a:prstGeom prst="rect">
            <a:avLst/>
          </a:prstGeom>
          <a:noFill/>
        </p:spPr>
        <p:txBody>
          <a:bodyPr wrap="square" rtlCol="0">
            <a:spAutoFit/>
          </a:bodyPr>
          <a:lstStyle/>
          <a:p>
            <a:r>
              <a:rPr lang="zh-CN" altLang="en-US" dirty="0"/>
              <a:t>一方面，当时间戳和传感器节点的测量数据一起收集到头部时，需要根据头部的参考时钟翻译传感器节点相应的硬件时钟时间戳，以估计测量事件的准确时间。另一方面，当头部发出命令通知传感器节点执行协同操作</a:t>
            </a:r>
            <a:r>
              <a:rPr lang="en-US" altLang="zh-CN" dirty="0"/>
              <a:t>(</a:t>
            </a:r>
            <a:r>
              <a:rPr lang="zh-CN" altLang="en-US" dirty="0"/>
              <a:t>例如，节能</a:t>
            </a:r>
            <a:r>
              <a:rPr lang="en-US" altLang="zh-CN" dirty="0"/>
              <a:t>MAC</a:t>
            </a:r>
            <a:r>
              <a:rPr lang="zh-CN" altLang="en-US" dirty="0"/>
              <a:t>协议的睡眠和唤醒以及相干采样应用</a:t>
            </a:r>
            <a:r>
              <a:rPr lang="en-US" altLang="zh-CN" dirty="0"/>
              <a:t>)</a:t>
            </a:r>
            <a:r>
              <a:rPr lang="zh-CN" altLang="en-US" dirty="0"/>
              <a:t>时，命令中携带的时间戳必须转换为目标传感器节点的硬件时钟时间</a:t>
            </a:r>
          </a:p>
        </p:txBody>
      </p:sp>
      <p:sp>
        <p:nvSpPr>
          <p:cNvPr id="5" name="文本框 4"/>
          <p:cNvSpPr txBox="1"/>
          <p:nvPr/>
        </p:nvSpPr>
        <p:spPr>
          <a:xfrm>
            <a:off x="1995985" y="4037396"/>
            <a:ext cx="3815256" cy="369332"/>
          </a:xfrm>
          <a:prstGeom prst="rect">
            <a:avLst/>
          </a:prstGeom>
          <a:noFill/>
        </p:spPr>
        <p:txBody>
          <a:bodyPr wrap="square" rtlCol="0">
            <a:spAutoFit/>
          </a:bodyPr>
          <a:lstStyle/>
          <a:p>
            <a:r>
              <a:rPr lang="zh-CN" altLang="en-US" dirty="0"/>
              <a:t>逆向同步时时间戳的处理</a:t>
            </a:r>
          </a:p>
        </p:txBody>
      </p:sp>
      <p:sp>
        <p:nvSpPr>
          <p:cNvPr id="6" name="文本框 5"/>
          <p:cNvSpPr txBox="1"/>
          <p:nvPr/>
        </p:nvSpPr>
        <p:spPr>
          <a:xfrm>
            <a:off x="1734207" y="4406728"/>
            <a:ext cx="5139559" cy="646331"/>
          </a:xfrm>
          <a:prstGeom prst="rect">
            <a:avLst/>
          </a:prstGeom>
          <a:noFill/>
        </p:spPr>
        <p:txBody>
          <a:bodyPr wrap="square" rtlCol="0">
            <a:spAutoFit/>
          </a:bodyPr>
          <a:lstStyle/>
          <a:p>
            <a:r>
              <a:rPr lang="zh-CN" altLang="en-US" dirty="0"/>
              <a:t>时间戳转化涉及浮点数除法，所以需要在计算资源更多的</a:t>
            </a:r>
            <a:r>
              <a:rPr lang="en-US" altLang="zh-CN" dirty="0"/>
              <a:t>TSN</a:t>
            </a:r>
            <a:r>
              <a:rPr lang="zh-CN" altLang="en-US" dirty="0"/>
              <a:t>一端进行。</a:t>
            </a:r>
          </a:p>
        </p:txBody>
      </p:sp>
    </p:spTree>
    <p:extLst>
      <p:ext uri="{BB962C8B-B14F-4D97-AF65-F5344CB8AC3E}">
        <p14:creationId xmlns:p14="http://schemas.microsoft.com/office/powerpoint/2010/main" val="3891439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98E86F-055C-4D59-B054-2280FD6B2FA8}"/>
              </a:ext>
            </a:extLst>
          </p:cNvPr>
          <p:cNvSpPr>
            <a:spLocks noGrp="1"/>
          </p:cNvSpPr>
          <p:nvPr>
            <p:ph type="sldNum" sz="quarter" idx="10"/>
          </p:nvPr>
        </p:nvSpPr>
        <p:spPr/>
        <p:txBody>
          <a:bodyPr/>
          <a:lstStyle/>
          <a:p>
            <a:fld id="{6C53781C-E1F6-4315-A39D-61273F2E0596}" type="slidenum">
              <a:rPr lang="zh-CN" altLang="en-US" smtClean="0"/>
              <a:pPr/>
              <a:t>29</a:t>
            </a:fld>
            <a:endParaRPr lang="zh-CN" altLang="en-US" dirty="0"/>
          </a:p>
        </p:txBody>
      </p:sp>
      <p:sp>
        <p:nvSpPr>
          <p:cNvPr id="3" name="文本占位符 2">
            <a:extLst>
              <a:ext uri="{FF2B5EF4-FFF2-40B4-BE49-F238E27FC236}">
                <a16:creationId xmlns:a16="http://schemas.microsoft.com/office/drawing/2014/main" id="{BAC8A047-CB3A-4BEA-9269-20816CF1883D}"/>
              </a:ext>
            </a:extLst>
          </p:cNvPr>
          <p:cNvSpPr>
            <a:spLocks noGrp="1"/>
          </p:cNvSpPr>
          <p:nvPr>
            <p:ph type="body" sz="quarter" idx="14"/>
          </p:nvPr>
        </p:nvSpPr>
        <p:spPr>
          <a:xfrm>
            <a:off x="1075351" y="43657"/>
            <a:ext cx="9284500" cy="598488"/>
          </a:xfrm>
        </p:spPr>
        <p:txBody>
          <a:bodyPr/>
          <a:lstStyle/>
          <a:p>
            <a:r>
              <a:rPr lang="zh-CN" altLang="en-US" dirty="0"/>
              <a:t>研究内容二：累积误差补偿与校验更新</a:t>
            </a:r>
          </a:p>
        </p:txBody>
      </p:sp>
      <p:sp>
        <p:nvSpPr>
          <p:cNvPr id="9" name="文本框 8">
            <a:extLst>
              <a:ext uri="{FF2B5EF4-FFF2-40B4-BE49-F238E27FC236}">
                <a16:creationId xmlns:a16="http://schemas.microsoft.com/office/drawing/2014/main" id="{06ABD486-BAD7-49A2-ADF2-CDF479B0A928}"/>
              </a:ext>
            </a:extLst>
          </p:cNvPr>
          <p:cNvSpPr txBox="1"/>
          <p:nvPr/>
        </p:nvSpPr>
        <p:spPr>
          <a:xfrm>
            <a:off x="2311391" y="910604"/>
            <a:ext cx="8363126" cy="412421"/>
          </a:xfrm>
          <a:prstGeom prst="rect">
            <a:avLst/>
          </a:prstGeom>
          <a:noFill/>
        </p:spPr>
        <p:txBody>
          <a:bodyPr wrap="square" rtlCol="0">
            <a:spAutoFit/>
          </a:bodyPr>
          <a:lstStyle/>
          <a:p>
            <a:pPr algn="just">
              <a:lnSpc>
                <a:spcPct val="130000"/>
              </a:lnSpc>
              <a:defRPr/>
            </a:pPr>
            <a:r>
              <a:rPr lang="zh-CN" altLang="en-US" sz="1600" b="1" dirty="0">
                <a:solidFill>
                  <a:srgbClr val="173A5A"/>
                </a:solidFill>
                <a:latin typeface="微软雅黑" panose="020B0503020204020204" pitchFamily="34" charset="-122"/>
                <a:ea typeface="微软雅黑" panose="020B0503020204020204" pitchFamily="34" charset="-122"/>
              </a:rPr>
              <a:t>通过仿真和实物验证累积误差补偿对于大规模异构网络时钟同步的影响</a:t>
            </a:r>
          </a:p>
        </p:txBody>
      </p:sp>
      <p:sp>
        <p:nvSpPr>
          <p:cNvPr id="10" name="矩形: 圆角 9">
            <a:extLst>
              <a:ext uri="{FF2B5EF4-FFF2-40B4-BE49-F238E27FC236}">
                <a16:creationId xmlns:a16="http://schemas.microsoft.com/office/drawing/2014/main" id="{EA99B28E-A3F6-46A5-BE93-D3DDF6BD1965}"/>
              </a:ext>
            </a:extLst>
          </p:cNvPr>
          <p:cNvSpPr/>
          <p:nvPr/>
        </p:nvSpPr>
        <p:spPr>
          <a:xfrm>
            <a:off x="703181" y="893092"/>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多跳成果</a:t>
            </a:r>
          </a:p>
        </p:txBody>
      </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284" y="1830422"/>
            <a:ext cx="5768633" cy="3845755"/>
          </a:xfrm>
          <a:prstGeom prst="rect">
            <a:avLst/>
          </a:prstGeom>
        </p:spPr>
      </p:pic>
      <p:sp>
        <p:nvSpPr>
          <p:cNvPr id="28" name="文本框 27">
            <a:extLst>
              <a:ext uri="{FF2B5EF4-FFF2-40B4-BE49-F238E27FC236}">
                <a16:creationId xmlns:a16="http://schemas.microsoft.com/office/drawing/2014/main" id="{70D83EE5-C289-46A7-9291-B8B8F81F6480}"/>
              </a:ext>
            </a:extLst>
          </p:cNvPr>
          <p:cNvSpPr txBox="1"/>
          <p:nvPr/>
        </p:nvSpPr>
        <p:spPr>
          <a:xfrm>
            <a:off x="1256672" y="5998567"/>
            <a:ext cx="9103179" cy="370014"/>
          </a:xfrm>
          <a:prstGeom prst="rect">
            <a:avLst/>
          </a:prstGeom>
          <a:noFill/>
        </p:spPr>
        <p:txBody>
          <a:bodyPr wrap="square">
            <a:spAutoFit/>
          </a:bodyPr>
          <a:lstStyle/>
          <a:p>
            <a:pPr algn="ctr"/>
            <a:r>
              <a:rPr lang="zh-CN" altLang="en-US" b="1" dirty="0">
                <a:solidFill>
                  <a:schemeClr val="accent3">
                    <a:lumMod val="75000"/>
                  </a:schemeClr>
                </a:solidFill>
                <a:latin typeface="+mj-ea"/>
                <a:ea typeface="+mj-ea"/>
              </a:rPr>
              <a:t>累积误差优化对同步精度的影响</a:t>
            </a:r>
            <a:r>
              <a:rPr lang="zh-CN" altLang="en-US" b="1" dirty="0">
                <a:solidFill>
                  <a:srgbClr val="FF0000"/>
                </a:solidFill>
                <a:latin typeface="+mj-ea"/>
                <a:ea typeface="+mj-ea"/>
              </a:rPr>
              <a:t>随着节点数量提升而增加</a:t>
            </a:r>
          </a:p>
        </p:txBody>
      </p:sp>
    </p:spTree>
    <p:extLst>
      <p:ext uri="{BB962C8B-B14F-4D97-AF65-F5344CB8AC3E}">
        <p14:creationId xmlns:p14="http://schemas.microsoft.com/office/powerpoint/2010/main" val="1400034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8" y="2776764"/>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研究成果与计划</a:t>
                </a: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201586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研究内容二：累积误差补偿与校验更新</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30</a:t>
            </a:fld>
            <a:endParaRPr lang="zh-CN" altLang="en-US" dirty="0"/>
          </a:p>
        </p:txBody>
      </p:sp>
      <p:sp>
        <p:nvSpPr>
          <p:cNvPr id="75" name="矩形: 圆角 74">
            <a:extLst>
              <a:ext uri="{FF2B5EF4-FFF2-40B4-BE49-F238E27FC236}">
                <a16:creationId xmlns:a16="http://schemas.microsoft.com/office/drawing/2014/main" id="{F50F9B52-9429-4996-95EF-3CE17DF079C3}"/>
              </a:ext>
            </a:extLst>
          </p:cNvPr>
          <p:cNvSpPr/>
          <p:nvPr/>
        </p:nvSpPr>
        <p:spPr>
          <a:xfrm>
            <a:off x="1323919" y="4547752"/>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全局的校验更新</a:t>
            </a:r>
          </a:p>
        </p:txBody>
      </p:sp>
      <p:sp>
        <p:nvSpPr>
          <p:cNvPr id="81" name="文本框 80">
            <a:extLst>
              <a:ext uri="{FF2B5EF4-FFF2-40B4-BE49-F238E27FC236}">
                <a16:creationId xmlns:a16="http://schemas.microsoft.com/office/drawing/2014/main" id="{44FC8AF6-5C82-4C7C-8325-7829596379EA}"/>
              </a:ext>
            </a:extLst>
          </p:cNvPr>
          <p:cNvSpPr txBox="1"/>
          <p:nvPr/>
        </p:nvSpPr>
        <p:spPr>
          <a:xfrm>
            <a:off x="3243665" y="1019696"/>
            <a:ext cx="7438676" cy="2456057"/>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原有的网络拓扑同步规则将会保留，以节省传输资源，因此需要更新的就是新增的网络节点的本地校验。</a:t>
            </a:r>
            <a:endParaRPr lang="en-US" altLang="zh-CN" sz="1600" b="1" dirty="0">
              <a:solidFill>
                <a:srgbClr val="173A5A"/>
              </a:solidFill>
              <a:latin typeface="微软雅黑" panose="020B0503020204020204" pitchFamily="34" charset="-122"/>
              <a:ea typeface="微软雅黑" panose="020B0503020204020204" pitchFamily="34" charset="-122"/>
            </a:endParaRPr>
          </a:p>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由于新增的无线终端节点分布的不确定性，如果直接取与有线主时钟的主从关系，势必要从其他的原有节点中取得原有的网络参数值，从而带来更多的跨机传输开销，因此选择将其作为一个新增的局域网络，和就近的无线节点进行同步，即将该对接的无线节点视为之前混合架构中的高精度有线主时钟，并采用之前的同步优化规则对新增节点进行同步，这样可以有效节省计算开销，并且由于原有无线节点已经进行过累积误差优化，这样所带来的误差在可接受的范围内</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4ABC843E-BAAC-4E4A-B27B-388AF2742447}"/>
              </a:ext>
            </a:extLst>
          </p:cNvPr>
          <p:cNvSpPr/>
          <p:nvPr/>
        </p:nvSpPr>
        <p:spPr>
          <a:xfrm>
            <a:off x="1321793" y="1766847"/>
            <a:ext cx="1528703"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网络拓扑校验更新</a:t>
            </a:r>
          </a:p>
        </p:txBody>
      </p:sp>
      <p:sp>
        <p:nvSpPr>
          <p:cNvPr id="44" name="文本框 43">
            <a:extLst>
              <a:ext uri="{FF2B5EF4-FFF2-40B4-BE49-F238E27FC236}">
                <a16:creationId xmlns:a16="http://schemas.microsoft.com/office/drawing/2014/main" id="{44FC8AF6-5C82-4C7C-8325-7829596379EA}"/>
              </a:ext>
            </a:extLst>
          </p:cNvPr>
          <p:cNvSpPr txBox="1"/>
          <p:nvPr/>
        </p:nvSpPr>
        <p:spPr>
          <a:xfrm>
            <a:off x="3167465" y="3665371"/>
            <a:ext cx="7438676" cy="2726516"/>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全局校验的生成。由于原有拓扑网络节点的离线或故障，或者当同步精度漂移较大时，则需要对原有架构参数进行更新，重新计算频偏和时偏的估计值。每次全局校验更新都需要从其他节点中获取数据，会产生极大的传输开销，而且这部分的更新校验是不可避免的。</a:t>
            </a:r>
            <a:endParaRPr lang="en-US" altLang="zh-CN" sz="1600" b="1" dirty="0">
              <a:solidFill>
                <a:srgbClr val="173A5A"/>
              </a:solidFill>
              <a:latin typeface="微软雅黑" panose="020B0503020204020204" pitchFamily="34" charset="-122"/>
              <a:ea typeface="微软雅黑" panose="020B0503020204020204" pitchFamily="34" charset="-122"/>
            </a:endParaRPr>
          </a:p>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为了降低全局校验更新带来的跨节点传输开销，混合架构可以在结构内优先进行数据的计算，生成一些中间的结果，最后只将这些中间结果传输至出现同步问题需要进行全局校验的节点。这些中间结果能够代替原始数据完成校验的运算，保证了校验更新的正确性，并且相较于原始数据，中间结果能够将多个数据块运算成一个数据块，节省了跨节点传输的开销。</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4855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698242" y="3339780"/>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3">
                        <a:lumMod val="50000"/>
                      </a:schemeClr>
                    </a:solidFill>
                  </a:rPr>
                  <a:t>研究成果和计划</a:t>
                </a: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3413194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E13181-5D73-42F2-B9F7-9A2386BD186C}"/>
              </a:ext>
            </a:extLst>
          </p:cNvPr>
          <p:cNvSpPr>
            <a:spLocks noGrp="1"/>
          </p:cNvSpPr>
          <p:nvPr>
            <p:ph type="sldNum" sz="quarter" idx="10"/>
          </p:nvPr>
        </p:nvSpPr>
        <p:spPr/>
        <p:txBody>
          <a:bodyPr/>
          <a:lstStyle/>
          <a:p>
            <a:fld id="{6C53781C-E1F6-4315-A39D-61273F2E0596}" type="slidenum">
              <a:rPr lang="zh-CN" altLang="en-US" smtClean="0"/>
              <a:pPr/>
              <a:t>32</a:t>
            </a:fld>
            <a:endParaRPr lang="zh-CN" altLang="en-US" dirty="0"/>
          </a:p>
        </p:txBody>
      </p:sp>
      <p:sp>
        <p:nvSpPr>
          <p:cNvPr id="3" name="文本占位符 2">
            <a:extLst>
              <a:ext uri="{FF2B5EF4-FFF2-40B4-BE49-F238E27FC236}">
                <a16:creationId xmlns:a16="http://schemas.microsoft.com/office/drawing/2014/main" id="{20CA386D-399F-4544-894D-A82CB704469B}"/>
              </a:ext>
            </a:extLst>
          </p:cNvPr>
          <p:cNvSpPr>
            <a:spLocks noGrp="1"/>
          </p:cNvSpPr>
          <p:nvPr>
            <p:ph type="body" sz="quarter" idx="14"/>
          </p:nvPr>
        </p:nvSpPr>
        <p:spPr>
          <a:xfrm>
            <a:off x="1075351" y="43657"/>
            <a:ext cx="8678249" cy="598488"/>
          </a:xfrm>
        </p:spPr>
        <p:txBody>
          <a:bodyPr/>
          <a:lstStyle/>
          <a:p>
            <a:r>
              <a:rPr lang="zh-CN" altLang="en-US" dirty="0"/>
              <a:t>研究成果与计划</a:t>
            </a:r>
          </a:p>
        </p:txBody>
      </p:sp>
      <p:pic>
        <p:nvPicPr>
          <p:cNvPr id="32" name="图片 31">
            <a:extLst>
              <a:ext uri="{FF2B5EF4-FFF2-40B4-BE49-F238E27FC236}">
                <a16:creationId xmlns:a16="http://schemas.microsoft.com/office/drawing/2014/main" id="{C9BD57C2-09EA-4871-80C6-098F98B5D1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009" y="2850026"/>
            <a:ext cx="4094911" cy="3061032"/>
          </a:xfrm>
          <a:prstGeom prst="rect">
            <a:avLst/>
          </a:prstGeom>
        </p:spPr>
      </p:pic>
      <p:sp>
        <p:nvSpPr>
          <p:cNvPr id="33" name="文本框 32">
            <a:extLst>
              <a:ext uri="{FF2B5EF4-FFF2-40B4-BE49-F238E27FC236}">
                <a16:creationId xmlns:a16="http://schemas.microsoft.com/office/drawing/2014/main" id="{177B7AF9-1709-4F7A-A3A8-512E2E6162B5}"/>
              </a:ext>
            </a:extLst>
          </p:cNvPr>
          <p:cNvSpPr txBox="1"/>
          <p:nvPr/>
        </p:nvSpPr>
        <p:spPr>
          <a:xfrm>
            <a:off x="494472" y="1827754"/>
            <a:ext cx="1901763"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173A5A"/>
                </a:solidFill>
                <a:latin typeface="微软雅黑" panose="020B0503020204020204" pitchFamily="34" charset="-122"/>
                <a:ea typeface="微软雅黑" panose="020B0503020204020204" pitchFamily="34" charset="-122"/>
              </a:rPr>
              <a:t>解决方案：</a:t>
            </a:r>
            <a:endParaRPr lang="zh-CN" altLang="en-US" dirty="0">
              <a:solidFill>
                <a:srgbClr val="173A5A"/>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C02D5DE-C3C9-4676-B894-83A3526760E5}"/>
              </a:ext>
            </a:extLst>
          </p:cNvPr>
          <p:cNvPicPr>
            <a:picLocks noChangeAspect="1"/>
          </p:cNvPicPr>
          <p:nvPr/>
        </p:nvPicPr>
        <p:blipFill rotWithShape="1">
          <a:blip r:embed="rId4">
            <a:extLst>
              <a:ext uri="{28A0092B-C50C-407E-A947-70E740481C1C}">
                <a14:useLocalDpi xmlns:a14="http://schemas.microsoft.com/office/drawing/2010/main" val="0"/>
              </a:ext>
            </a:extLst>
          </a:blip>
          <a:srcRect l="-1" t="27350" r="-531" b="10000"/>
          <a:stretch/>
        </p:blipFill>
        <p:spPr>
          <a:xfrm>
            <a:off x="5963479" y="2864999"/>
            <a:ext cx="3707295" cy="3080441"/>
          </a:xfrm>
          <a:prstGeom prst="rect">
            <a:avLst/>
          </a:prstGeom>
        </p:spPr>
      </p:pic>
      <p:sp>
        <p:nvSpPr>
          <p:cNvPr id="36" name="文本框 35">
            <a:extLst>
              <a:ext uri="{FF2B5EF4-FFF2-40B4-BE49-F238E27FC236}">
                <a16:creationId xmlns:a16="http://schemas.microsoft.com/office/drawing/2014/main" id="{4861493D-EB44-4CA4-8354-BD2D1BE53635}"/>
              </a:ext>
            </a:extLst>
          </p:cNvPr>
          <p:cNvSpPr txBox="1"/>
          <p:nvPr/>
        </p:nvSpPr>
        <p:spPr>
          <a:xfrm>
            <a:off x="1690228" y="6025455"/>
            <a:ext cx="2160331" cy="369332"/>
          </a:xfrm>
          <a:prstGeom prst="rect">
            <a:avLst/>
          </a:prstGeom>
          <a:noFill/>
        </p:spPr>
        <p:txBody>
          <a:bodyPr wrap="square">
            <a:spAutoFit/>
          </a:bodyPr>
          <a:lstStyle/>
          <a:p>
            <a:r>
              <a:rPr lang="en-US" altLang="zh-CN" b="1" dirty="0">
                <a:solidFill>
                  <a:schemeClr val="accent3">
                    <a:lumMod val="75000"/>
                  </a:schemeClr>
                </a:solidFill>
                <a:latin typeface="+mj-ea"/>
                <a:ea typeface="+mj-ea"/>
              </a:rPr>
              <a:t>a)</a:t>
            </a:r>
            <a:r>
              <a:rPr lang="zh-CN" altLang="en-US" b="1" dirty="0">
                <a:solidFill>
                  <a:schemeClr val="accent3">
                    <a:lumMod val="75000"/>
                  </a:schemeClr>
                </a:solidFill>
                <a:latin typeface="+mj-ea"/>
                <a:ea typeface="+mj-ea"/>
              </a:rPr>
              <a:t> </a:t>
            </a:r>
            <a:r>
              <a:rPr lang="en-US" altLang="zh-CN" b="1" dirty="0">
                <a:solidFill>
                  <a:schemeClr val="accent3">
                    <a:lumMod val="75000"/>
                  </a:schemeClr>
                </a:solidFill>
                <a:latin typeface="+mj-ea"/>
                <a:ea typeface="+mj-ea"/>
              </a:rPr>
              <a:t>TSN</a:t>
            </a:r>
            <a:r>
              <a:rPr lang="zh-CN" altLang="en-US" b="1" dirty="0">
                <a:solidFill>
                  <a:schemeClr val="accent3">
                    <a:lumMod val="75000"/>
                  </a:schemeClr>
                </a:solidFill>
                <a:latin typeface="+mj-ea"/>
                <a:ea typeface="+mj-ea"/>
              </a:rPr>
              <a:t>测试床</a:t>
            </a:r>
            <a:r>
              <a:rPr lang="en-US" altLang="zh-CN" b="1" baseline="30000" dirty="0">
                <a:solidFill>
                  <a:schemeClr val="accent3">
                    <a:lumMod val="75000"/>
                  </a:schemeClr>
                </a:solidFill>
                <a:latin typeface="+mj-ea"/>
                <a:ea typeface="+mj-ea"/>
              </a:rPr>
              <a:t>[1]</a:t>
            </a:r>
            <a:endParaRPr lang="zh-CN" altLang="en-US" dirty="0"/>
          </a:p>
        </p:txBody>
      </p:sp>
      <p:sp>
        <p:nvSpPr>
          <p:cNvPr id="62" name="文本框 61">
            <a:extLst>
              <a:ext uri="{FF2B5EF4-FFF2-40B4-BE49-F238E27FC236}">
                <a16:creationId xmlns:a16="http://schemas.microsoft.com/office/drawing/2014/main" id="{AF73BFE7-EA09-488A-ABD4-2B6F6043126A}"/>
              </a:ext>
            </a:extLst>
          </p:cNvPr>
          <p:cNvSpPr txBox="1"/>
          <p:nvPr/>
        </p:nvSpPr>
        <p:spPr>
          <a:xfrm>
            <a:off x="564045" y="1189874"/>
            <a:ext cx="7592983" cy="584775"/>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缺乏支持</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的终端系统，无法控制数据流注入时间，算法验证困难</a:t>
            </a:r>
            <a:endParaRPr lang="en-US" altLang="zh-CN" sz="1600" dirty="0">
              <a:solidFill>
                <a:srgbClr val="173A5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网关</a:t>
            </a:r>
            <a:r>
              <a:rPr lang="en-US" altLang="zh-CN" sz="1600" dirty="0">
                <a:solidFill>
                  <a:srgbClr val="173A5A"/>
                </a:solidFill>
                <a:latin typeface="微软雅黑" panose="020B0503020204020204" pitchFamily="34" charset="-122"/>
                <a:ea typeface="微软雅黑" panose="020B0503020204020204" pitchFamily="34" charset="-122"/>
              </a:rPr>
              <a:t>VLAN</a:t>
            </a:r>
            <a:r>
              <a:rPr lang="zh-CN" altLang="en-US" sz="1600" dirty="0">
                <a:solidFill>
                  <a:srgbClr val="173A5A"/>
                </a:solidFill>
                <a:latin typeface="微软雅黑" panose="020B0503020204020204" pitchFamily="34" charset="-122"/>
                <a:ea typeface="微软雅黑" panose="020B0503020204020204" pitchFamily="34" charset="-122"/>
              </a:rPr>
              <a:t>支持能力有待提升，</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门控与协议转换无法同时使能</a:t>
            </a: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4BDA75F0-2E18-49F3-BB1E-D72C368C0916}"/>
              </a:ext>
            </a:extLst>
          </p:cNvPr>
          <p:cNvSpPr txBox="1"/>
          <p:nvPr/>
        </p:nvSpPr>
        <p:spPr>
          <a:xfrm>
            <a:off x="494472" y="826963"/>
            <a:ext cx="6097656" cy="369332"/>
          </a:xfrm>
          <a:prstGeom prst="rect">
            <a:avLst/>
          </a:prstGeom>
          <a:noFill/>
        </p:spPr>
        <p:txBody>
          <a:bodyPr wrap="square">
            <a:spAutoFit/>
          </a:bodyPr>
          <a:lstStyle/>
          <a:p>
            <a:pPr marL="285750" indent="-285750">
              <a:buFont typeface="Wingdings" panose="05000000000000000000" pitchFamily="2" charset="2"/>
              <a:buChar char="p"/>
            </a:pPr>
            <a:r>
              <a:rPr lang="zh-CN" altLang="en-US" b="1" dirty="0">
                <a:solidFill>
                  <a:srgbClr val="173A5A"/>
                </a:solidFill>
                <a:latin typeface="微软雅黑" panose="020B0503020204020204" pitchFamily="34" charset="-122"/>
                <a:ea typeface="微软雅黑" panose="020B0503020204020204" pitchFamily="34" charset="-122"/>
              </a:rPr>
              <a:t>存在的问题：</a:t>
            </a:r>
            <a:endParaRPr lang="en-US" altLang="zh-CN" b="1" dirty="0">
              <a:solidFill>
                <a:srgbClr val="173A5A"/>
              </a:solidFill>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C963CB6E-81E8-41F9-91D8-67A904866DF1}"/>
              </a:ext>
            </a:extLst>
          </p:cNvPr>
          <p:cNvSpPr txBox="1"/>
          <p:nvPr/>
        </p:nvSpPr>
        <p:spPr>
          <a:xfrm>
            <a:off x="564045" y="2217590"/>
            <a:ext cx="9524172" cy="584775"/>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通过</a:t>
            </a:r>
            <a:r>
              <a:rPr lang="en-US" altLang="zh-CN" sz="1600" dirty="0">
                <a:solidFill>
                  <a:srgbClr val="173A5A"/>
                </a:solidFill>
                <a:latin typeface="微软雅黑" panose="020B0503020204020204" pitchFamily="34" charset="-122"/>
                <a:ea typeface="微软雅黑" panose="020B0503020204020204" pitchFamily="34" charset="-122"/>
              </a:rPr>
              <a:t>ixia</a:t>
            </a:r>
            <a:r>
              <a:rPr lang="zh-CN" altLang="en-US" sz="1600" dirty="0">
                <a:solidFill>
                  <a:srgbClr val="173A5A"/>
                </a:solidFill>
                <a:latin typeface="微软雅黑" panose="020B0503020204020204" pitchFamily="34" charset="-122"/>
                <a:ea typeface="微软雅黑" panose="020B0503020204020204" pitchFamily="34" charset="-122"/>
              </a:rPr>
              <a:t>测试仪模拟</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终端，发送不同属性的数据流用于算法验证和展示</a:t>
            </a:r>
            <a:endParaRPr lang="en-US" altLang="zh-CN" sz="1600" dirty="0">
              <a:solidFill>
                <a:srgbClr val="173A5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更新版本，升级到</a:t>
            </a:r>
            <a:r>
              <a:rPr lang="en-US" altLang="zh-CN" sz="1600" dirty="0">
                <a:solidFill>
                  <a:srgbClr val="173A5A"/>
                </a:solidFill>
                <a:latin typeface="微软雅黑" panose="020B0503020204020204" pitchFamily="34" charset="-122"/>
                <a:ea typeface="微软雅黑" panose="020B0503020204020204" pitchFamily="34" charset="-122"/>
              </a:rPr>
              <a:t>LS1028</a:t>
            </a:r>
            <a:r>
              <a:rPr lang="zh-CN" altLang="en-US" sz="1600" dirty="0">
                <a:solidFill>
                  <a:srgbClr val="173A5A"/>
                </a:solidFill>
                <a:latin typeface="微软雅黑" panose="020B0503020204020204" pitchFamily="34" charset="-122"/>
                <a:ea typeface="微软雅黑" panose="020B0503020204020204" pitchFamily="34" charset="-122"/>
              </a:rPr>
              <a:t>网关，利用测试仪对</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门控能力进行测试验证</a:t>
            </a:r>
            <a:endParaRPr lang="zh-CN" altLang="en-US" sz="1600" dirty="0"/>
          </a:p>
        </p:txBody>
      </p:sp>
      <p:sp>
        <p:nvSpPr>
          <p:cNvPr id="65" name="文本框 64">
            <a:extLst>
              <a:ext uri="{FF2B5EF4-FFF2-40B4-BE49-F238E27FC236}">
                <a16:creationId xmlns:a16="http://schemas.microsoft.com/office/drawing/2014/main" id="{0D7A42FF-485B-44B0-8764-036BA989E1C1}"/>
              </a:ext>
            </a:extLst>
          </p:cNvPr>
          <p:cNvSpPr txBox="1"/>
          <p:nvPr/>
        </p:nvSpPr>
        <p:spPr>
          <a:xfrm>
            <a:off x="6901289" y="6065754"/>
            <a:ext cx="2160331" cy="369332"/>
          </a:xfrm>
          <a:prstGeom prst="rect">
            <a:avLst/>
          </a:prstGeom>
          <a:noFill/>
        </p:spPr>
        <p:txBody>
          <a:bodyPr wrap="square">
            <a:spAutoFit/>
          </a:bodyPr>
          <a:lstStyle/>
          <a:p>
            <a:r>
              <a:rPr lang="en-US" altLang="zh-CN" b="1" dirty="0">
                <a:solidFill>
                  <a:schemeClr val="accent3">
                    <a:lumMod val="75000"/>
                  </a:schemeClr>
                </a:solidFill>
                <a:latin typeface="+mj-ea"/>
                <a:ea typeface="+mj-ea"/>
              </a:rPr>
              <a:t>b)</a:t>
            </a:r>
            <a:r>
              <a:rPr lang="zh-CN" altLang="en-US" b="1" dirty="0">
                <a:solidFill>
                  <a:schemeClr val="accent3">
                    <a:lumMod val="75000"/>
                  </a:schemeClr>
                </a:solidFill>
                <a:latin typeface="+mj-ea"/>
                <a:ea typeface="+mj-ea"/>
              </a:rPr>
              <a:t> 网络测试仪</a:t>
            </a:r>
            <a:r>
              <a:rPr lang="en-US" altLang="zh-CN" b="1" baseline="30000" dirty="0">
                <a:solidFill>
                  <a:schemeClr val="accent3">
                    <a:lumMod val="75000"/>
                  </a:schemeClr>
                </a:solidFill>
                <a:latin typeface="+mj-ea"/>
                <a:ea typeface="+mj-ea"/>
              </a:rPr>
              <a:t>[1]</a:t>
            </a:r>
            <a:endParaRPr lang="zh-CN" altLang="en-US" dirty="0"/>
          </a:p>
        </p:txBody>
      </p:sp>
      <p:sp>
        <p:nvSpPr>
          <p:cNvPr id="66" name="矩形 65">
            <a:extLst>
              <a:ext uri="{FF2B5EF4-FFF2-40B4-BE49-F238E27FC236}">
                <a16:creationId xmlns:a16="http://schemas.microsoft.com/office/drawing/2014/main" id="{49540B9D-4AB4-439B-935C-CF6DBF974F39}"/>
              </a:ext>
            </a:extLst>
          </p:cNvPr>
          <p:cNvSpPr/>
          <p:nvPr/>
        </p:nvSpPr>
        <p:spPr>
          <a:xfrm>
            <a:off x="1160609" y="6515101"/>
            <a:ext cx="7901011" cy="276999"/>
          </a:xfrm>
          <a:prstGeom prst="rect">
            <a:avLst/>
          </a:prstGeom>
        </p:spPr>
        <p:txBody>
          <a:bodyPr wrap="square">
            <a:spAutoFit/>
          </a:bodyPr>
          <a:lstStyle/>
          <a:p>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依托</a:t>
            </a:r>
            <a:r>
              <a:rPr lang="zh-CN" altLang="en-US" sz="1200" b="1" dirty="0">
                <a:solidFill>
                  <a:srgbClr val="C00000"/>
                </a:solidFill>
                <a:latin typeface="微软雅黑" panose="020B0503020204020204" pitchFamily="34" charset="-122"/>
                <a:ea typeface="微软雅黑" panose="020B0503020204020204" pitchFamily="34" charset="-122"/>
              </a:rPr>
              <a:t>国家重点研发计划</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面向智能工厂的现场级工业物联网关键设备研发</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，编号：</a:t>
            </a:r>
            <a:r>
              <a:rPr lang="en-US" altLang="zh-CN" sz="1200" b="1" dirty="0">
                <a:latin typeface="微软雅黑" panose="020B0503020204020204" pitchFamily="34" charset="-122"/>
                <a:ea typeface="微软雅黑" panose="020B0503020204020204" pitchFamily="34" charset="-122"/>
              </a:rPr>
              <a:t>2018YFB1702100</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6925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8905BC-B52E-4B7E-B172-B7D88BC96C3F}"/>
              </a:ext>
            </a:extLst>
          </p:cNvPr>
          <p:cNvSpPr>
            <a:spLocks noGrp="1"/>
          </p:cNvSpPr>
          <p:nvPr>
            <p:ph type="sldNum" sz="quarter" idx="10"/>
          </p:nvPr>
        </p:nvSpPr>
        <p:spPr/>
        <p:txBody>
          <a:bodyPr/>
          <a:lstStyle/>
          <a:p>
            <a:fld id="{6C53781C-E1F6-4315-A39D-61273F2E0596}" type="slidenum">
              <a:rPr lang="zh-CN" altLang="en-US" smtClean="0"/>
              <a:pPr/>
              <a:t>33</a:t>
            </a:fld>
            <a:endParaRPr lang="zh-CN" altLang="en-US" dirty="0"/>
          </a:p>
        </p:txBody>
      </p:sp>
      <p:sp>
        <p:nvSpPr>
          <p:cNvPr id="3" name="文本占位符 2">
            <a:extLst>
              <a:ext uri="{FF2B5EF4-FFF2-40B4-BE49-F238E27FC236}">
                <a16:creationId xmlns:a16="http://schemas.microsoft.com/office/drawing/2014/main" id="{B01A9202-58EC-4EC1-9006-7F0B36D5B03C}"/>
              </a:ext>
            </a:extLst>
          </p:cNvPr>
          <p:cNvSpPr>
            <a:spLocks noGrp="1"/>
          </p:cNvSpPr>
          <p:nvPr>
            <p:ph type="body" sz="quarter" idx="14"/>
          </p:nvPr>
        </p:nvSpPr>
        <p:spPr/>
        <p:txBody>
          <a:bodyPr/>
          <a:lstStyle/>
          <a:p>
            <a:r>
              <a:rPr lang="zh-CN" altLang="en-US" dirty="0"/>
              <a:t>研究成果与计划</a:t>
            </a:r>
          </a:p>
        </p:txBody>
      </p:sp>
      <p:graphicFrame>
        <p:nvGraphicFramePr>
          <p:cNvPr id="4" name="表格 4">
            <a:extLst>
              <a:ext uri="{FF2B5EF4-FFF2-40B4-BE49-F238E27FC236}">
                <a16:creationId xmlns:a16="http://schemas.microsoft.com/office/drawing/2014/main" id="{42709DC0-DEE0-4EC2-AC12-B55CE8061483}"/>
              </a:ext>
            </a:extLst>
          </p:cNvPr>
          <p:cNvGraphicFramePr>
            <a:graphicFrameLocks noGrp="1"/>
          </p:cNvGraphicFramePr>
          <p:nvPr>
            <p:extLst>
              <p:ext uri="{D42A27DB-BD31-4B8C-83A1-F6EECF244321}">
                <p14:modId xmlns:p14="http://schemas.microsoft.com/office/powerpoint/2010/main" val="3476197338"/>
              </p:ext>
            </p:extLst>
          </p:nvPr>
        </p:nvGraphicFramePr>
        <p:xfrm>
          <a:off x="1194812" y="1238250"/>
          <a:ext cx="8356801" cy="3653435"/>
        </p:xfrm>
        <a:graphic>
          <a:graphicData uri="http://schemas.openxmlformats.org/drawingml/2006/table">
            <a:tbl>
              <a:tblPr firstRow="1" bandRow="1">
                <a:tableStyleId>{5C22544A-7EE6-4342-B048-85BDC9FD1C3A}</a:tableStyleId>
              </a:tblPr>
              <a:tblGrid>
                <a:gridCol w="1260060">
                  <a:extLst>
                    <a:ext uri="{9D8B030D-6E8A-4147-A177-3AD203B41FA5}">
                      <a16:colId xmlns:a16="http://schemas.microsoft.com/office/drawing/2014/main" val="1888691850"/>
                    </a:ext>
                  </a:extLst>
                </a:gridCol>
                <a:gridCol w="2207625">
                  <a:extLst>
                    <a:ext uri="{9D8B030D-6E8A-4147-A177-3AD203B41FA5}">
                      <a16:colId xmlns:a16="http://schemas.microsoft.com/office/drawing/2014/main" val="3755585312"/>
                    </a:ext>
                  </a:extLst>
                </a:gridCol>
                <a:gridCol w="335529">
                  <a:extLst>
                    <a:ext uri="{9D8B030D-6E8A-4147-A177-3AD203B41FA5}">
                      <a16:colId xmlns:a16="http://schemas.microsoft.com/office/drawing/2014/main" val="1340259595"/>
                    </a:ext>
                  </a:extLst>
                </a:gridCol>
                <a:gridCol w="325449">
                  <a:extLst>
                    <a:ext uri="{9D8B030D-6E8A-4147-A177-3AD203B41FA5}">
                      <a16:colId xmlns:a16="http://schemas.microsoft.com/office/drawing/2014/main" val="788090945"/>
                    </a:ext>
                  </a:extLst>
                </a:gridCol>
                <a:gridCol w="417210">
                  <a:extLst>
                    <a:ext uri="{9D8B030D-6E8A-4147-A177-3AD203B41FA5}">
                      <a16:colId xmlns:a16="http://schemas.microsoft.com/office/drawing/2014/main" val="465011288"/>
                    </a:ext>
                  </a:extLst>
                </a:gridCol>
                <a:gridCol w="417210">
                  <a:extLst>
                    <a:ext uri="{9D8B030D-6E8A-4147-A177-3AD203B41FA5}">
                      <a16:colId xmlns:a16="http://schemas.microsoft.com/office/drawing/2014/main" val="3527989941"/>
                    </a:ext>
                  </a:extLst>
                </a:gridCol>
                <a:gridCol w="890460">
                  <a:extLst>
                    <a:ext uri="{9D8B030D-6E8A-4147-A177-3AD203B41FA5}">
                      <a16:colId xmlns:a16="http://schemas.microsoft.com/office/drawing/2014/main" val="2147125453"/>
                    </a:ext>
                  </a:extLst>
                </a:gridCol>
                <a:gridCol w="834420">
                  <a:extLst>
                    <a:ext uri="{9D8B030D-6E8A-4147-A177-3AD203B41FA5}">
                      <a16:colId xmlns:a16="http://schemas.microsoft.com/office/drawing/2014/main" val="2611078371"/>
                    </a:ext>
                  </a:extLst>
                </a:gridCol>
                <a:gridCol w="834419">
                  <a:extLst>
                    <a:ext uri="{9D8B030D-6E8A-4147-A177-3AD203B41FA5}">
                      <a16:colId xmlns:a16="http://schemas.microsoft.com/office/drawing/2014/main" val="1894595478"/>
                    </a:ext>
                  </a:extLst>
                </a:gridCol>
                <a:gridCol w="834419">
                  <a:extLst>
                    <a:ext uri="{9D8B030D-6E8A-4147-A177-3AD203B41FA5}">
                      <a16:colId xmlns:a16="http://schemas.microsoft.com/office/drawing/2014/main" val="1121808208"/>
                    </a:ext>
                  </a:extLst>
                </a:gridCol>
              </a:tblGrid>
              <a:tr h="360000">
                <a:tc rowSpan="2">
                  <a:txBody>
                    <a:bodyPr/>
                    <a:lstStyle/>
                    <a:p>
                      <a:pPr algn="ctr"/>
                      <a:r>
                        <a:rPr lang="zh-CN" altLang="en-US" sz="1400" dirty="0">
                          <a:solidFill>
                            <a:schemeClr val="tx1"/>
                          </a:solidFill>
                          <a:latin typeface="宋体" panose="02010600030101010101" pitchFamily="2" charset="-122"/>
                          <a:ea typeface="宋体" panose="02010600030101010101" pitchFamily="2" charset="-122"/>
                        </a:rPr>
                        <a:t>研究内容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r>
                        <a:rPr lang="zh-CN" altLang="en-US" sz="1400" dirty="0">
                          <a:solidFill>
                            <a:schemeClr val="tx1"/>
                          </a:solidFill>
                          <a:latin typeface="宋体" panose="02010600030101010101" pitchFamily="2" charset="-122"/>
                          <a:ea typeface="宋体" panose="02010600030101010101" pitchFamily="2" charset="-122"/>
                        </a:rPr>
                        <a:t>内容分解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pPr algn="ctr"/>
                      <a:r>
                        <a:rPr lang="en-US" altLang="zh-CN" sz="1100" dirty="0">
                          <a:solidFill>
                            <a:schemeClr val="tx1"/>
                          </a:solidFill>
                        </a:rPr>
                        <a:t>2020</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tc>
                <a:tc gridSpan="3">
                  <a:txBody>
                    <a:bodyPr/>
                    <a:lstStyle/>
                    <a:p>
                      <a:pPr algn="ctr"/>
                      <a:r>
                        <a:rPr lang="en-US" altLang="zh-CN" sz="1100">
                          <a:solidFill>
                            <a:schemeClr val="tx1"/>
                          </a:solidFill>
                        </a:rPr>
                        <a:t>2021</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tc>
                <a:tc gridSpan="2">
                  <a:txBody>
                    <a:bodyPr/>
                    <a:lstStyle/>
                    <a:p>
                      <a:pPr algn="ctr"/>
                      <a:r>
                        <a:rPr lang="en-US" altLang="zh-CN" sz="1100" dirty="0">
                          <a:solidFill>
                            <a:schemeClr val="tx1"/>
                          </a:solidFill>
                        </a:rPr>
                        <a:t>2022</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a:txBody>
                    <a:bodyPr/>
                    <a:lstStyle/>
                    <a:p>
                      <a:pPr algn="ctr"/>
                      <a:r>
                        <a:rPr lang="en-US" altLang="zh-CN" sz="1100" dirty="0">
                          <a:solidFill>
                            <a:schemeClr val="tx1"/>
                          </a:solidFill>
                        </a:rPr>
                        <a:t>2023</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82308990"/>
                  </a:ext>
                </a:extLst>
              </a:tr>
              <a:tr h="245435">
                <a:tc vMerge="1">
                  <a:txBody>
                    <a:bodyPr/>
                    <a:lstStyle/>
                    <a:p>
                      <a:endParaRPr lang="zh-CN" altLang="en-US"/>
                    </a:p>
                  </a:txBody>
                  <a:tcPr/>
                </a:tc>
                <a:tc vMerge="1">
                  <a:txBody>
                    <a:bodyPr/>
                    <a:lstStyle/>
                    <a:p>
                      <a:endParaRPr lang="zh-CN" altLang="en-US"/>
                    </a:p>
                  </a:txBody>
                  <a:tcPr/>
                </a:tc>
                <a:tc gridSpan="2">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tc>
                <a:tc gridSpan="2">
                  <a:txBody>
                    <a:bodyPr/>
                    <a:lstStyle/>
                    <a:p>
                      <a:pPr algn="ctr"/>
                      <a:r>
                        <a:rPr lang="en-US" altLang="zh-CN" sz="800" b="1" i="0" dirty="0">
                          <a:solidFill>
                            <a:schemeClr val="tx1"/>
                          </a:solidFill>
                          <a:latin typeface="+mj-lt"/>
                          <a:ea typeface="宋体" panose="02010600030101010101" pitchFamily="2" charset="-122"/>
                        </a:rPr>
                        <a:t>3</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3</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1</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84366365"/>
                  </a:ext>
                </a:extLst>
              </a:tr>
              <a:tr h="252000">
                <a:tc rowSpan="3">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内容一：混合架构同步机制</a:t>
                      </a:r>
                      <a:endParaRPr lang="en-US" altLang="zh-CN" sz="11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1.1</a:t>
                      </a:r>
                      <a:r>
                        <a:rPr lang="zh-CN" altLang="en-US" sz="900" b="1" dirty="0">
                          <a:solidFill>
                            <a:schemeClr val="tx1"/>
                          </a:solidFill>
                          <a:latin typeface="宋体" panose="02010600030101010101" pitchFamily="2" charset="-122"/>
                          <a:ea typeface="宋体" panose="02010600030101010101" pitchFamily="2" charset="-122"/>
                        </a:rPr>
                        <a:t>：有线网络同步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7415144"/>
                  </a:ext>
                </a:extLst>
              </a:tr>
              <a:tr h="288000">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1.2</a:t>
                      </a:r>
                      <a:r>
                        <a:rPr lang="zh-CN" altLang="en-US" sz="900" b="1" dirty="0">
                          <a:solidFill>
                            <a:schemeClr val="tx1"/>
                          </a:solidFill>
                          <a:latin typeface="宋体" panose="02010600030101010101" pitchFamily="2" charset="-122"/>
                          <a:ea typeface="宋体" panose="02010600030101010101" pitchFamily="2" charset="-122"/>
                        </a:rPr>
                        <a:t>：无线网络同步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1468112"/>
                  </a:ext>
                </a:extLst>
              </a:tr>
              <a:tr h="288000">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1.3</a:t>
                      </a:r>
                      <a:r>
                        <a:rPr lang="zh-CN" altLang="en-US" sz="900" b="1" dirty="0">
                          <a:solidFill>
                            <a:schemeClr val="tx1"/>
                          </a:solidFill>
                          <a:latin typeface="宋体" panose="02010600030101010101" pitchFamily="2" charset="-122"/>
                          <a:ea typeface="宋体" panose="02010600030101010101" pitchFamily="2" charset="-122"/>
                        </a:rPr>
                        <a:t>：融合同步机制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3">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935648"/>
                  </a:ext>
                </a:extLst>
              </a:tr>
              <a:tr h="288000">
                <a:tc rowSpan="2">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内容二：累积误差修正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CN" sz="900" b="1" dirty="0">
                          <a:solidFill>
                            <a:schemeClr val="tx1"/>
                          </a:solidFill>
                          <a:latin typeface="宋体" panose="02010600030101010101" pitchFamily="2" charset="-122"/>
                          <a:ea typeface="宋体" panose="02010600030101010101" pitchFamily="2" charset="-122"/>
                        </a:rPr>
                        <a:t>2.1</a:t>
                      </a:r>
                      <a:r>
                        <a:rPr lang="zh-CN" altLang="en-US" sz="900" b="1" dirty="0">
                          <a:solidFill>
                            <a:schemeClr val="tx1"/>
                          </a:solidFill>
                          <a:latin typeface="宋体" panose="02010600030101010101" pitchFamily="2" charset="-122"/>
                          <a:ea typeface="宋体" panose="02010600030101010101" pitchFamily="2" charset="-122"/>
                        </a:rPr>
                        <a:t>：载波间隔调整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960769"/>
                  </a:ext>
                </a:extLst>
              </a:tr>
              <a:tr h="288000">
                <a:tc vMerge="1">
                  <a:txBody>
                    <a:bodyPr/>
                    <a:lstStyle/>
                    <a:p>
                      <a:endParaRPr lang="zh-CN" altLang="en-US"/>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CN" sz="900" b="1" dirty="0">
                          <a:solidFill>
                            <a:schemeClr val="tx1"/>
                          </a:solidFill>
                          <a:latin typeface="宋体" panose="02010600030101010101" pitchFamily="2" charset="-122"/>
                          <a:ea typeface="宋体" panose="02010600030101010101" pitchFamily="2" charset="-122"/>
                        </a:rPr>
                        <a:t>2.2</a:t>
                      </a:r>
                      <a:r>
                        <a:rPr lang="zh-CN" altLang="en-US" sz="900" b="1" dirty="0">
                          <a:solidFill>
                            <a:schemeClr val="tx1"/>
                          </a:solidFill>
                          <a:latin typeface="宋体" panose="02010600030101010101" pitchFamily="2" charset="-122"/>
                          <a:ea typeface="宋体" panose="02010600030101010101" pitchFamily="2" charset="-122"/>
                        </a:rPr>
                        <a:t>：累计误差补偿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3">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ctr" defTabSz="914400" rtl="0" eaLnBrk="1" latinLnBrk="0" hangingPunct="1"/>
                      <a:endParaRPr lang="zh-CN" altLang="en-US" sz="1400" b="1" kern="1200" dirty="0">
                        <a:solidFill>
                          <a:schemeClr val="tx1"/>
                        </a:solidFill>
                        <a:latin typeface="宋体" panose="02010600030101010101" pitchFamily="2" charset="-122"/>
                        <a:ea typeface="宋体" panose="02010600030101010101" pitchFamily="2"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pPr marL="0" algn="ctr" defTabSz="914400" rtl="0" eaLnBrk="1" latinLnBrk="0" hangingPunct="1"/>
                      <a:endParaRPr lang="zh-CN" altLang="en-US" sz="1400" b="1" kern="1200" dirty="0">
                        <a:solidFill>
                          <a:schemeClr val="tx1"/>
                        </a:solidFill>
                        <a:latin typeface="宋体" panose="02010600030101010101" pitchFamily="2" charset="-122"/>
                        <a:ea typeface="宋体" panose="02010600030101010101" pitchFamily="2"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7062162"/>
                  </a:ext>
                </a:extLst>
              </a:tr>
              <a:tr h="250517">
                <a:tc rowSpan="2">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内容三：校验更新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3.1:</a:t>
                      </a:r>
                      <a:r>
                        <a:rPr lang="zh-CN" altLang="en-US" sz="900" b="1" dirty="0">
                          <a:solidFill>
                            <a:schemeClr val="tx1"/>
                          </a:solidFill>
                          <a:latin typeface="宋体" panose="02010600030101010101" pitchFamily="2" charset="-122"/>
                          <a:ea typeface="宋体" panose="02010600030101010101" pitchFamily="2" charset="-122"/>
                        </a:rPr>
                        <a:t>局部校验更新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6252853"/>
                  </a:ext>
                </a:extLst>
              </a:tr>
              <a:tr h="250517">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3.2</a:t>
                      </a:r>
                      <a:r>
                        <a:rPr lang="zh-CN" altLang="en-US" sz="900" b="1" dirty="0">
                          <a:solidFill>
                            <a:schemeClr val="tx1"/>
                          </a:solidFill>
                          <a:latin typeface="宋体" panose="02010600030101010101" pitchFamily="2" charset="-122"/>
                          <a:ea typeface="宋体" panose="02010600030101010101" pitchFamily="2" charset="-122"/>
                        </a:rPr>
                        <a:t>：全局校验更新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786557"/>
                  </a:ext>
                </a:extLst>
              </a:tr>
              <a:tr h="250517">
                <a:tc rowSpan="2">
                  <a:txBody>
                    <a:bodyPr/>
                    <a:lstStyle/>
                    <a:p>
                      <a:pPr algn="l"/>
                      <a:r>
                        <a:rPr lang="zh-CN" altLang="en-US" sz="1100" b="1" dirty="0">
                          <a:solidFill>
                            <a:schemeClr val="tx1"/>
                          </a:solidFill>
                          <a:latin typeface="宋体" panose="02010600030101010101" pitchFamily="2" charset="-122"/>
                          <a:ea typeface="宋体" panose="02010600030101010101" pitchFamily="2" charset="-122"/>
                        </a:rPr>
                        <a:t>专利与小论文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4.1</a:t>
                      </a:r>
                      <a:r>
                        <a:rPr lang="zh-CN" altLang="en-US" sz="900" b="1" dirty="0">
                          <a:solidFill>
                            <a:schemeClr val="tx1"/>
                          </a:solidFill>
                          <a:latin typeface="宋体" panose="02010600030101010101" pitchFamily="2" charset="-122"/>
                          <a:ea typeface="宋体" panose="02010600030101010101" pitchFamily="2" charset="-122"/>
                        </a:rPr>
                        <a:t>：专利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3291990"/>
                  </a:ext>
                </a:extLst>
              </a:tr>
              <a:tr h="250517">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4.2</a:t>
                      </a:r>
                      <a:r>
                        <a:rPr lang="zh-CN" altLang="en-US" sz="900" b="1" dirty="0">
                          <a:solidFill>
                            <a:schemeClr val="tx1"/>
                          </a:solidFill>
                          <a:latin typeface="宋体" panose="02010600030101010101" pitchFamily="2" charset="-122"/>
                          <a:ea typeface="宋体" panose="02010600030101010101" pitchFamily="2" charset="-122"/>
                        </a:rPr>
                        <a:t>：小论文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03536503"/>
                  </a:ext>
                </a:extLst>
              </a:tr>
              <a:tr h="288000">
                <a:tc>
                  <a:txBody>
                    <a:bodyPr/>
                    <a:lstStyle/>
                    <a:p>
                      <a:pPr algn="l"/>
                      <a:r>
                        <a:rPr lang="zh-CN" altLang="en-US" sz="1100" b="1" dirty="0">
                          <a:solidFill>
                            <a:schemeClr val="tx1"/>
                          </a:solidFill>
                          <a:latin typeface="宋体" panose="02010600030101010101" pitchFamily="2" charset="-122"/>
                          <a:ea typeface="宋体" panose="02010600030101010101" pitchFamily="2" charset="-122"/>
                        </a:rPr>
                        <a:t>大论文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5.1</a:t>
                      </a:r>
                      <a:r>
                        <a:rPr lang="zh-CN" altLang="en-US" sz="900" b="1" dirty="0">
                          <a:solidFill>
                            <a:schemeClr val="tx1"/>
                          </a:solidFill>
                          <a:latin typeface="宋体" panose="02010600030101010101" pitchFamily="2" charset="-122"/>
                          <a:ea typeface="宋体" panose="02010600030101010101" pitchFamily="2" charset="-122"/>
                        </a:rPr>
                        <a:t>：</a:t>
                      </a:r>
                      <a:r>
                        <a:rPr lang="en-US" altLang="zh-CN" sz="900" b="1" dirty="0">
                          <a:solidFill>
                            <a:schemeClr val="tx1"/>
                          </a:solidFill>
                          <a:latin typeface="宋体" panose="02010600030101010101" pitchFamily="2" charset="-122"/>
                          <a:ea typeface="宋体" panose="02010600030101010101" pitchFamily="2" charset="-122"/>
                        </a:rPr>
                        <a:t>TSN</a:t>
                      </a:r>
                      <a:r>
                        <a:rPr lang="zh-CN" altLang="en-US" sz="900" b="1" dirty="0">
                          <a:solidFill>
                            <a:schemeClr val="tx1"/>
                          </a:solidFill>
                          <a:latin typeface="宋体" panose="02010600030101010101" pitchFamily="2" charset="-122"/>
                          <a:ea typeface="宋体" panose="02010600030101010101" pitchFamily="2" charset="-122"/>
                        </a:rPr>
                        <a:t>网关远程配置实现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780974"/>
                  </a:ext>
                </a:extLst>
              </a:tr>
            </a:tbl>
          </a:graphicData>
        </a:graphic>
      </p:graphicFrame>
      <p:sp>
        <p:nvSpPr>
          <p:cNvPr id="5" name="文本框 4">
            <a:extLst>
              <a:ext uri="{FF2B5EF4-FFF2-40B4-BE49-F238E27FC236}">
                <a16:creationId xmlns:a16="http://schemas.microsoft.com/office/drawing/2014/main" id="{8070ABDF-D6C3-47B5-AFEB-A175C03E1281}"/>
              </a:ext>
            </a:extLst>
          </p:cNvPr>
          <p:cNvSpPr txBox="1"/>
          <p:nvPr/>
        </p:nvSpPr>
        <p:spPr>
          <a:xfrm>
            <a:off x="1075351" y="5707500"/>
            <a:ext cx="10229045" cy="369332"/>
          </a:xfrm>
          <a:prstGeom prst="rect">
            <a:avLst/>
          </a:prstGeom>
          <a:noFill/>
        </p:spPr>
        <p:txBody>
          <a:bodyPr wrap="square">
            <a:spAutoFit/>
          </a:bodyPr>
          <a:lstStyle/>
          <a:p>
            <a:pPr algn="just"/>
            <a:r>
              <a:rPr lang="zh-CN" altLang="en-US" b="1" dirty="0">
                <a:solidFill>
                  <a:schemeClr val="accent3">
                    <a:lumMod val="50000"/>
                  </a:schemeClr>
                </a:solidFill>
                <a:latin typeface="微软雅黑" panose="020B0503020204020204" pitchFamily="34" charset="-122"/>
                <a:ea typeface="+mj-ea"/>
              </a:rPr>
              <a:t>预期目标：发表一篇专利与一篇小论文，先将论文内容整理为专利</a:t>
            </a:r>
            <a:r>
              <a:rPr lang="en-US" altLang="zh-CN" b="1" dirty="0">
                <a:solidFill>
                  <a:schemeClr val="accent3">
                    <a:lumMod val="50000"/>
                  </a:schemeClr>
                </a:solidFill>
                <a:latin typeface="微软雅黑" panose="020B0503020204020204" pitchFamily="34" charset="-122"/>
                <a:ea typeface="+mj-ea"/>
              </a:rPr>
              <a:t>10</a:t>
            </a:r>
            <a:r>
              <a:rPr lang="zh-CN" altLang="en-US" b="1" dirty="0">
                <a:solidFill>
                  <a:schemeClr val="accent3">
                    <a:lumMod val="50000"/>
                  </a:schemeClr>
                </a:solidFill>
                <a:latin typeface="微软雅黑" panose="020B0503020204020204" pitchFamily="34" charset="-122"/>
                <a:ea typeface="+mj-ea"/>
              </a:rPr>
              <a:t>月份投出，</a:t>
            </a:r>
            <a:r>
              <a:rPr lang="en-US" altLang="zh-CN" b="1" dirty="0">
                <a:solidFill>
                  <a:schemeClr val="accent3">
                    <a:lumMod val="50000"/>
                  </a:schemeClr>
                </a:solidFill>
                <a:latin typeface="微软雅黑" panose="020B0503020204020204" pitchFamily="34" charset="-122"/>
                <a:ea typeface="+mj-ea"/>
              </a:rPr>
              <a:t>11</a:t>
            </a:r>
            <a:r>
              <a:rPr lang="zh-CN" altLang="en-US" b="1" dirty="0">
                <a:solidFill>
                  <a:schemeClr val="accent3">
                    <a:lumMod val="50000"/>
                  </a:schemeClr>
                </a:solidFill>
                <a:latin typeface="微软雅黑" panose="020B0503020204020204" pitchFamily="34" charset="-122"/>
                <a:ea typeface="+mj-ea"/>
              </a:rPr>
              <a:t>月投出论文</a:t>
            </a:r>
            <a:endParaRPr lang="en-US" altLang="zh-CN" b="1" dirty="0">
              <a:solidFill>
                <a:schemeClr val="accent3">
                  <a:lumMod val="50000"/>
                </a:schemeClr>
              </a:solidFill>
              <a:latin typeface="微软雅黑" panose="020B0503020204020204" pitchFamily="34" charset="-122"/>
              <a:ea typeface="+mj-ea"/>
            </a:endParaRPr>
          </a:p>
        </p:txBody>
      </p:sp>
    </p:spTree>
    <p:extLst>
      <p:ext uri="{BB962C8B-B14F-4D97-AF65-F5344CB8AC3E}">
        <p14:creationId xmlns:p14="http://schemas.microsoft.com/office/powerpoint/2010/main" val="568306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00835" y="2464709"/>
            <a:ext cx="12292835" cy="3957851"/>
          </a:xfrm>
          <a:prstGeom prst="rect">
            <a:avLst/>
          </a:prstGeom>
        </p:spPr>
      </p:pic>
      <p:sp>
        <p:nvSpPr>
          <p:cNvPr id="23" name="文本框 22">
            <a:extLst>
              <a:ext uri="{FF2B5EF4-FFF2-40B4-BE49-F238E27FC236}">
                <a16:creationId xmlns:a16="http://schemas.microsoft.com/office/drawing/2014/main" id="{B638E2A3-FB6D-4EB3-A274-64277283AF0F}"/>
              </a:ext>
            </a:extLst>
          </p:cNvPr>
          <p:cNvSpPr txBox="1"/>
          <p:nvPr/>
        </p:nvSpPr>
        <p:spPr>
          <a:xfrm>
            <a:off x="1351945" y="2927354"/>
            <a:ext cx="10182870" cy="707886"/>
          </a:xfrm>
          <a:prstGeom prst="rect">
            <a:avLst/>
          </a:prstGeom>
          <a:noFill/>
        </p:spPr>
        <p:txBody>
          <a:bodyPr wrap="square" rtlCol="0">
            <a:spAutoFit/>
          </a:bodyPr>
          <a:lstStyle/>
          <a:p>
            <a:pPr algn="ctr"/>
            <a:r>
              <a:rPr lang="zh-CN" altLang="en-US" sz="4000" b="1" dirty="0">
                <a:solidFill>
                  <a:srgbClr val="44546A"/>
                </a:solidFill>
                <a:latin typeface="+mn-ea"/>
              </a:rPr>
              <a:t>敬请各位老师批评指正，谢谢！</a:t>
            </a:r>
            <a:r>
              <a:rPr lang="en-US" altLang="zh-CN" sz="4000" b="1" dirty="0">
                <a:solidFill>
                  <a:srgbClr val="44546A"/>
                </a:solidFill>
                <a:latin typeface="+mn-ea"/>
              </a:rPr>
              <a:t>!</a:t>
            </a:r>
            <a:endParaRPr lang="zh-CN" altLang="en-US" sz="4000" b="1" dirty="0">
              <a:solidFill>
                <a:srgbClr val="44546A"/>
              </a:solidFill>
              <a:latin typeface="+mn-ea"/>
            </a:endParaRP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4152142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研究背景</a:t>
            </a:r>
            <a:endParaRPr lang="zh-CN" altLang="en-US" sz="3200" b="1" dirty="0"/>
          </a:p>
        </p:txBody>
      </p:sp>
      <p:sp>
        <p:nvSpPr>
          <p:cNvPr id="36" name="文本框 35">
            <a:extLst>
              <a:ext uri="{FF2B5EF4-FFF2-40B4-BE49-F238E27FC236}">
                <a16:creationId xmlns:a16="http://schemas.microsoft.com/office/drawing/2014/main" id="{A958C76D-C165-48B5-A5C2-0DE133617DCA}"/>
              </a:ext>
            </a:extLst>
          </p:cNvPr>
          <p:cNvSpPr txBox="1"/>
          <p:nvPr/>
        </p:nvSpPr>
        <p:spPr>
          <a:xfrm>
            <a:off x="53386" y="638524"/>
            <a:ext cx="11833813" cy="78483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p"/>
            </a:pPr>
            <a:r>
              <a:rPr lang="zh-CN" altLang="en-US" b="1" dirty="0">
                <a:solidFill>
                  <a:schemeClr val="accent3">
                    <a:lumMod val="50000"/>
                  </a:schemeClr>
                </a:solidFill>
                <a:latin typeface="微软雅黑" panose="020B0503020204020204" pitchFamily="34" charset="-122"/>
              </a:rPr>
              <a:t>工业通信网络要求</a:t>
            </a:r>
            <a:r>
              <a:rPr lang="zh-CN" altLang="en-US" b="1" dirty="0">
                <a:solidFill>
                  <a:srgbClr val="C00000"/>
                </a:solidFill>
                <a:latin typeface="微软雅黑" panose="020B0503020204020204" pitchFamily="34" charset="-122"/>
              </a:rPr>
              <a:t>高可用性、可靠性和有限的低延迟</a:t>
            </a:r>
            <a:r>
              <a:rPr lang="zh-CN" altLang="en-US" b="1" dirty="0">
                <a:solidFill>
                  <a:schemeClr val="accent3">
                    <a:lumMod val="50000"/>
                  </a:schemeClr>
                </a:solidFill>
                <a:latin typeface="微软雅黑" panose="020B0503020204020204" pitchFamily="34" charset="-122"/>
              </a:rPr>
              <a:t>。传统工业以太网彼此之间</a:t>
            </a:r>
            <a:r>
              <a:rPr lang="zh-CN" altLang="en-US" b="1" dirty="0">
                <a:solidFill>
                  <a:srgbClr val="C00000"/>
                </a:solidFill>
                <a:latin typeface="微软雅黑" panose="020B0503020204020204" pitchFamily="34" charset="-122"/>
              </a:rPr>
              <a:t>相对封闭，互不兼容。</a:t>
            </a:r>
            <a:endParaRPr lang="en-US" altLang="zh-CN" b="1" dirty="0">
              <a:solidFill>
                <a:srgbClr val="C00000"/>
              </a:solidFill>
              <a:latin typeface="微软雅黑" panose="020B0503020204020204" pitchFamily="34" charset="-122"/>
            </a:endParaRPr>
          </a:p>
          <a:p>
            <a:pPr marL="285750" indent="-285750" algn="just">
              <a:lnSpc>
                <a:spcPct val="125000"/>
              </a:lnSpc>
              <a:buFont typeface="Wingdings" panose="05000000000000000000" pitchFamily="2" charset="2"/>
              <a:buChar char="p"/>
            </a:pPr>
            <a:r>
              <a:rPr lang="zh-CN" altLang="en-US" b="1" dirty="0">
                <a:solidFill>
                  <a:schemeClr val="accent3">
                    <a:lumMod val="50000"/>
                  </a:schemeClr>
                </a:solidFill>
                <a:latin typeface="微软雅黑" panose="020B0503020204020204" pitchFamily="34" charset="-122"/>
              </a:rPr>
              <a:t>工业</a:t>
            </a:r>
            <a:r>
              <a:rPr lang="en-US" altLang="zh-CN" b="1" dirty="0">
                <a:solidFill>
                  <a:schemeClr val="accent3">
                    <a:lumMod val="50000"/>
                  </a:schemeClr>
                </a:solidFill>
                <a:latin typeface="微软雅黑" panose="020B0503020204020204" pitchFamily="34" charset="-122"/>
              </a:rPr>
              <a:t>4.0</a:t>
            </a:r>
            <a:r>
              <a:rPr lang="zh-CN" altLang="en-US" b="1" dirty="0">
                <a:solidFill>
                  <a:schemeClr val="accent3">
                    <a:lumMod val="50000"/>
                  </a:schemeClr>
                </a:solidFill>
                <a:latin typeface="微软雅黑" panose="020B0503020204020204" pitchFamily="34" charset="-122"/>
              </a:rPr>
              <a:t>（</a:t>
            </a:r>
            <a:r>
              <a:rPr lang="en-US" altLang="zh-CN" b="1" dirty="0">
                <a:solidFill>
                  <a:schemeClr val="accent3">
                    <a:lumMod val="50000"/>
                  </a:schemeClr>
                </a:solidFill>
                <a:latin typeface="微软雅黑" panose="020B0503020204020204" pitchFamily="34" charset="-122"/>
              </a:rPr>
              <a:t>I4.0</a:t>
            </a:r>
            <a:r>
              <a:rPr lang="zh-CN" altLang="en-US" b="1" dirty="0">
                <a:solidFill>
                  <a:schemeClr val="accent3">
                    <a:lumMod val="50000"/>
                  </a:schemeClr>
                </a:solidFill>
                <a:latin typeface="微软雅黑" panose="020B0503020204020204" pitchFamily="34" charset="-122"/>
              </a:rPr>
              <a:t>）和未来工厂（</a:t>
            </a:r>
            <a:r>
              <a:rPr lang="en-US" altLang="zh-CN" b="1" dirty="0" err="1">
                <a:solidFill>
                  <a:schemeClr val="accent3">
                    <a:lumMod val="50000"/>
                  </a:schemeClr>
                </a:solidFill>
                <a:latin typeface="微软雅黑" panose="020B0503020204020204" pitchFamily="34" charset="-122"/>
              </a:rPr>
              <a:t>FoF</a:t>
            </a:r>
            <a:r>
              <a:rPr lang="zh-CN" altLang="en-US" b="1" dirty="0">
                <a:solidFill>
                  <a:schemeClr val="accent3">
                    <a:lumMod val="50000"/>
                  </a:schemeClr>
                </a:solidFill>
                <a:latin typeface="微软雅黑" panose="020B0503020204020204" pitchFamily="34" charset="-122"/>
              </a:rPr>
              <a:t>）提出了</a:t>
            </a:r>
            <a:r>
              <a:rPr lang="zh-CN" altLang="en-US" b="1" dirty="0">
                <a:solidFill>
                  <a:srgbClr val="C00000"/>
                </a:solidFill>
                <a:latin typeface="微软雅黑" panose="020B0503020204020204" pitchFamily="34" charset="-122"/>
              </a:rPr>
              <a:t>移动性和可扩展性</a:t>
            </a:r>
            <a:r>
              <a:rPr lang="zh-CN" altLang="en-US" b="1" dirty="0">
                <a:solidFill>
                  <a:schemeClr val="accent3">
                    <a:lumMod val="50000"/>
                  </a:schemeClr>
                </a:solidFill>
                <a:latin typeface="微软雅黑" panose="020B0503020204020204" pitchFamily="34" charset="-122"/>
              </a:rPr>
              <a:t>要求。传统</a:t>
            </a:r>
            <a:r>
              <a:rPr lang="zh-CN" altLang="en-US" b="1" dirty="0">
                <a:solidFill>
                  <a:schemeClr val="accent3">
                    <a:lumMod val="50000"/>
                  </a:schemeClr>
                </a:solidFill>
                <a:latin typeface="微软雅黑" panose="020B0503020204020204" pitchFamily="34" charset="-122"/>
                <a:ea typeface="+mj-ea"/>
              </a:rPr>
              <a:t>无线网络</a:t>
            </a:r>
            <a:r>
              <a:rPr lang="zh-CN" altLang="en-US" b="1" dirty="0">
                <a:solidFill>
                  <a:srgbClr val="C00000"/>
                </a:solidFill>
                <a:latin typeface="微软雅黑" panose="020B0503020204020204" pitchFamily="34" charset="-122"/>
              </a:rPr>
              <a:t>传输延迟大，距离短</a:t>
            </a:r>
            <a:r>
              <a:rPr lang="zh-CN" altLang="en-US" b="1" dirty="0">
                <a:solidFill>
                  <a:srgbClr val="FF0000"/>
                </a:solidFill>
                <a:latin typeface="微软雅黑" panose="020B0503020204020204" pitchFamily="34" charset="-122"/>
                <a:ea typeface="+mj-ea"/>
              </a:rPr>
              <a:t>。</a:t>
            </a:r>
            <a:endParaRPr lang="en-US" altLang="zh-CN" b="1" dirty="0">
              <a:solidFill>
                <a:schemeClr val="accent3">
                  <a:lumMod val="50000"/>
                </a:schemeClr>
              </a:solidFill>
              <a:latin typeface="微软雅黑" panose="020B0503020204020204" pitchFamily="34" charset="-122"/>
              <a:ea typeface="+mj-ea"/>
            </a:endParaRPr>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6F7BE97E-66C1-48BF-811F-6B654A52A41C}"/>
              </a:ext>
            </a:extLst>
          </p:cNvPr>
          <p:cNvSpPr>
            <a:spLocks noGrp="1"/>
          </p:cNvSpPr>
          <p:nvPr>
            <p:ph type="sldNum" sz="quarter" idx="10"/>
          </p:nvPr>
        </p:nvSpPr>
        <p:spPr/>
        <p:txBody>
          <a:bodyPr/>
          <a:lstStyle/>
          <a:p>
            <a:fld id="{6C53781C-E1F6-4315-A39D-61273F2E0596}" type="slidenum">
              <a:rPr lang="zh-CN" altLang="en-US" smtClean="0"/>
              <a:pPr/>
              <a:t>4</a:t>
            </a:fld>
            <a:endParaRPr lang="zh-CN" altLang="en-US" dirty="0"/>
          </a:p>
        </p:txBody>
      </p:sp>
      <p:sp>
        <p:nvSpPr>
          <p:cNvPr id="25" name="文本框 24">
            <a:extLst>
              <a:ext uri="{FF2B5EF4-FFF2-40B4-BE49-F238E27FC236}">
                <a16:creationId xmlns:a16="http://schemas.microsoft.com/office/drawing/2014/main" id="{EF1C52A1-5F8F-498D-B93A-B8EC66E63F56}"/>
              </a:ext>
            </a:extLst>
          </p:cNvPr>
          <p:cNvSpPr txBox="1"/>
          <p:nvPr/>
        </p:nvSpPr>
        <p:spPr>
          <a:xfrm>
            <a:off x="-95866" y="5412848"/>
            <a:ext cx="4712055" cy="861774"/>
          </a:xfrm>
          <a:prstGeom prst="rect">
            <a:avLst/>
          </a:prstGeom>
          <a:noFill/>
        </p:spPr>
        <p:txBody>
          <a:bodyPr wrap="square" rtlCol="0">
            <a:spAutoFit/>
          </a:bodyPr>
          <a:lstStyle/>
          <a:p>
            <a:pPr algn="ctr"/>
            <a:r>
              <a:rPr lang="en-US" altLang="zh-CN" sz="1600" b="1" dirty="0">
                <a:solidFill>
                  <a:schemeClr val="accent3">
                    <a:lumMod val="50000"/>
                  </a:schemeClr>
                </a:solidFill>
                <a:latin typeface="微软雅黑" panose="020B0503020204020204" pitchFamily="34" charset="-122"/>
              </a:rPr>
              <a:t>IEEE 802.1</a:t>
            </a:r>
            <a:r>
              <a:rPr lang="zh-CN" altLang="en-US" sz="1600" b="1" dirty="0">
                <a:solidFill>
                  <a:schemeClr val="accent3">
                    <a:lumMod val="50000"/>
                  </a:schemeClr>
                </a:solidFill>
                <a:latin typeface="微软雅黑" panose="020B0503020204020204" pitchFamily="34" charset="-122"/>
              </a:rPr>
              <a:t>时间敏感网络（</a:t>
            </a:r>
            <a:r>
              <a:rPr lang="en-US" altLang="zh-CN" sz="1600" b="1" dirty="0">
                <a:solidFill>
                  <a:schemeClr val="accent3">
                    <a:lumMod val="50000"/>
                  </a:schemeClr>
                </a:solidFill>
                <a:latin typeface="微软雅黑" panose="020B0503020204020204" pitchFamily="34" charset="-122"/>
              </a:rPr>
              <a:t>TSN</a:t>
            </a:r>
            <a:r>
              <a:rPr lang="zh-CN" altLang="en-US" sz="1600" b="1" dirty="0">
                <a:solidFill>
                  <a:schemeClr val="accent3">
                    <a:lumMod val="50000"/>
                  </a:schemeClr>
                </a:solidFill>
                <a:latin typeface="微软雅黑" panose="020B0503020204020204" pitchFamily="34" charset="-122"/>
              </a:rPr>
              <a:t>）标准旨在提高标准以太网的实时能力。</a:t>
            </a:r>
            <a:r>
              <a:rPr lang="en-US" altLang="zh-CN" sz="1600" b="1" dirty="0">
                <a:solidFill>
                  <a:schemeClr val="accent3">
                    <a:lumMod val="50000"/>
                  </a:schemeClr>
                </a:solidFill>
                <a:latin typeface="微软雅黑" panose="020B0503020204020204" pitchFamily="34" charset="-122"/>
              </a:rPr>
              <a:t>TSN</a:t>
            </a:r>
            <a:r>
              <a:rPr lang="zh-CN" altLang="en-US" sz="1600" b="1" dirty="0">
                <a:solidFill>
                  <a:schemeClr val="accent3">
                    <a:lumMod val="50000"/>
                  </a:schemeClr>
                </a:solidFill>
                <a:latin typeface="微软雅黑" panose="020B0503020204020204" pitchFamily="34" charset="-122"/>
              </a:rPr>
              <a:t>被广泛认为是工业控制系统专有技术的长期替代品。</a:t>
            </a:r>
            <a:endParaRPr lang="zh-CN" altLang="en-US" b="1" dirty="0">
              <a:solidFill>
                <a:schemeClr val="accent3">
                  <a:lumMod val="50000"/>
                </a:schemeClr>
              </a:solidFill>
              <a:latin typeface="微软雅黑" panose="020B0503020204020204" pitchFamily="34" charset="-122"/>
            </a:endParaRPr>
          </a:p>
        </p:txBody>
      </p:sp>
      <p:graphicFrame>
        <p:nvGraphicFramePr>
          <p:cNvPr id="5" name="表格 5">
            <a:extLst>
              <a:ext uri="{FF2B5EF4-FFF2-40B4-BE49-F238E27FC236}">
                <a16:creationId xmlns:a16="http://schemas.microsoft.com/office/drawing/2014/main" id="{D1DF3F2D-F5E9-4548-B16F-C1EF336EDFDA}"/>
              </a:ext>
            </a:extLst>
          </p:cNvPr>
          <p:cNvGraphicFramePr>
            <a:graphicFrameLocks noGrp="1"/>
          </p:cNvGraphicFramePr>
          <p:nvPr>
            <p:extLst>
              <p:ext uri="{D42A27DB-BD31-4B8C-83A1-F6EECF244321}">
                <p14:modId xmlns:p14="http://schemas.microsoft.com/office/powerpoint/2010/main" val="1263342233"/>
              </p:ext>
            </p:extLst>
          </p:nvPr>
        </p:nvGraphicFramePr>
        <p:xfrm>
          <a:off x="152004" y="2033079"/>
          <a:ext cx="4288101" cy="3415114"/>
        </p:xfrm>
        <a:graphic>
          <a:graphicData uri="http://schemas.openxmlformats.org/drawingml/2006/table">
            <a:tbl>
              <a:tblPr firstRow="1" bandRow="1">
                <a:tableStyleId>{F5AB1C69-6EDB-4FF4-983F-18BD219EF322}</a:tableStyleId>
              </a:tblPr>
              <a:tblGrid>
                <a:gridCol w="1429367">
                  <a:extLst>
                    <a:ext uri="{9D8B030D-6E8A-4147-A177-3AD203B41FA5}">
                      <a16:colId xmlns:a16="http://schemas.microsoft.com/office/drawing/2014/main" val="423079363"/>
                    </a:ext>
                  </a:extLst>
                </a:gridCol>
                <a:gridCol w="1277297">
                  <a:extLst>
                    <a:ext uri="{9D8B030D-6E8A-4147-A177-3AD203B41FA5}">
                      <a16:colId xmlns:a16="http://schemas.microsoft.com/office/drawing/2014/main" val="2413405909"/>
                    </a:ext>
                  </a:extLst>
                </a:gridCol>
                <a:gridCol w="1581437">
                  <a:extLst>
                    <a:ext uri="{9D8B030D-6E8A-4147-A177-3AD203B41FA5}">
                      <a16:colId xmlns:a16="http://schemas.microsoft.com/office/drawing/2014/main" val="3505264926"/>
                    </a:ext>
                  </a:extLst>
                </a:gridCol>
              </a:tblGrid>
              <a:tr h="413953">
                <a:tc>
                  <a:txBody>
                    <a:bodyPr/>
                    <a:lstStyle/>
                    <a:p>
                      <a:pPr algn="ctr"/>
                      <a:r>
                        <a:rPr lang="zh-CN" altLang="en-US" dirty="0"/>
                        <a:t>协议名称</a:t>
                      </a:r>
                    </a:p>
                  </a:txBody>
                  <a:tcPr/>
                </a:tc>
                <a:tc>
                  <a:txBody>
                    <a:bodyPr/>
                    <a:lstStyle/>
                    <a:p>
                      <a:pPr algn="ctr"/>
                      <a:r>
                        <a:rPr lang="zh-CN" altLang="en-US" dirty="0"/>
                        <a:t>运作组织</a:t>
                      </a:r>
                    </a:p>
                  </a:txBody>
                  <a:tcPr/>
                </a:tc>
                <a:tc>
                  <a:txBody>
                    <a:bodyPr/>
                    <a:lstStyle/>
                    <a:p>
                      <a:pPr algn="ctr"/>
                      <a:r>
                        <a:rPr lang="zh-CN" altLang="en-US" dirty="0"/>
                        <a:t>代表厂家</a:t>
                      </a:r>
                    </a:p>
                  </a:txBody>
                  <a:tcPr/>
                </a:tc>
                <a:extLst>
                  <a:ext uri="{0D108BD9-81ED-4DB2-BD59-A6C34878D82A}">
                    <a16:rowId xmlns:a16="http://schemas.microsoft.com/office/drawing/2014/main" val="518393470"/>
                  </a:ext>
                </a:extLst>
              </a:tr>
              <a:tr h="655426">
                <a:tc>
                  <a:txBody>
                    <a:bodyPr/>
                    <a:lstStyle/>
                    <a:p>
                      <a:pPr algn="ctr"/>
                      <a:r>
                        <a:rPr lang="en-US" altLang="zh-CN" sz="1600" dirty="0" err="1"/>
                        <a:t>EtherNet</a:t>
                      </a:r>
                      <a:r>
                        <a:rPr lang="en-US" altLang="zh-CN" sz="1600" dirty="0"/>
                        <a:t>/IP</a:t>
                      </a:r>
                      <a:endParaRPr lang="zh-CN" altLang="en-US" sz="1600" dirty="0"/>
                    </a:p>
                  </a:txBody>
                  <a:tcPr anchor="ctr"/>
                </a:tc>
                <a:tc>
                  <a:txBody>
                    <a:bodyPr/>
                    <a:lstStyle/>
                    <a:p>
                      <a:pPr algn="ctr"/>
                      <a:r>
                        <a:rPr lang="en-US" altLang="zh-CN" sz="1600" dirty="0"/>
                        <a:t>ODVA</a:t>
                      </a:r>
                      <a:endParaRPr lang="zh-CN" altLang="en-US" sz="1600" dirty="0"/>
                    </a:p>
                  </a:txBody>
                  <a:tcPr anchor="ctr"/>
                </a:tc>
                <a:tc>
                  <a:txBody>
                    <a:bodyPr/>
                    <a:lstStyle/>
                    <a:p>
                      <a:pPr algn="ctr"/>
                      <a:r>
                        <a:rPr lang="zh-CN" altLang="en-US" sz="1600" dirty="0"/>
                        <a:t>罗克韦尔自动化公司</a:t>
                      </a:r>
                    </a:p>
                  </a:txBody>
                  <a:tcPr anchor="ctr"/>
                </a:tc>
                <a:extLst>
                  <a:ext uri="{0D108BD9-81ED-4DB2-BD59-A6C34878D82A}">
                    <a16:rowId xmlns:a16="http://schemas.microsoft.com/office/drawing/2014/main" val="203623543"/>
                  </a:ext>
                </a:extLst>
              </a:tr>
              <a:tr h="655426">
                <a:tc>
                  <a:txBody>
                    <a:bodyPr/>
                    <a:lstStyle/>
                    <a:p>
                      <a:pPr algn="ctr"/>
                      <a:r>
                        <a:rPr lang="en-US" altLang="zh-CN" sz="1600" dirty="0"/>
                        <a:t>PROFINET</a:t>
                      </a:r>
                      <a:endParaRPr lang="zh-CN" altLang="en-US" sz="1600" dirty="0"/>
                    </a:p>
                  </a:txBody>
                  <a:tcPr anchor="ctr"/>
                </a:tc>
                <a:tc>
                  <a:txBody>
                    <a:bodyPr/>
                    <a:lstStyle/>
                    <a:p>
                      <a:pPr algn="ctr"/>
                      <a:r>
                        <a:rPr lang="en-US" altLang="zh-CN" sz="1600" dirty="0"/>
                        <a:t>PROFIBUS</a:t>
                      </a:r>
                      <a:r>
                        <a:rPr lang="zh-CN" altLang="en-US" sz="1600" dirty="0"/>
                        <a:t>国际组织</a:t>
                      </a:r>
                    </a:p>
                  </a:txBody>
                  <a:tcPr anchor="ctr"/>
                </a:tc>
                <a:tc>
                  <a:txBody>
                    <a:bodyPr/>
                    <a:lstStyle/>
                    <a:p>
                      <a:pPr algn="ctr"/>
                      <a:r>
                        <a:rPr lang="zh-CN" altLang="en-US" sz="1600" dirty="0"/>
                        <a:t>西门子</a:t>
                      </a:r>
                    </a:p>
                  </a:txBody>
                  <a:tcPr anchor="ctr"/>
                </a:tc>
                <a:extLst>
                  <a:ext uri="{0D108BD9-81ED-4DB2-BD59-A6C34878D82A}">
                    <a16:rowId xmlns:a16="http://schemas.microsoft.com/office/drawing/2014/main" val="2369835828"/>
                  </a:ext>
                </a:extLst>
              </a:tr>
              <a:tr h="655426">
                <a:tc>
                  <a:txBody>
                    <a:bodyPr/>
                    <a:lstStyle/>
                    <a:p>
                      <a:pPr algn="ctr"/>
                      <a:r>
                        <a:rPr lang="en-US" altLang="zh-CN" sz="1600" dirty="0" err="1"/>
                        <a:t>EtherCAT</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err="1"/>
                        <a:t>EtherCAT</a:t>
                      </a:r>
                      <a:r>
                        <a:rPr lang="zh-CN" altLang="en-US" sz="1600" dirty="0"/>
                        <a:t>协会</a:t>
                      </a:r>
                    </a:p>
                  </a:txBody>
                  <a:tcPr anchor="ctr"/>
                </a:tc>
                <a:tc>
                  <a:txBody>
                    <a:bodyPr/>
                    <a:lstStyle/>
                    <a:p>
                      <a:pPr algn="ctr"/>
                      <a:r>
                        <a:rPr lang="zh-CN" altLang="en-US" sz="1600" dirty="0"/>
                        <a:t>德国倍福公司</a:t>
                      </a:r>
                    </a:p>
                  </a:txBody>
                  <a:tcPr anchor="ctr"/>
                </a:tc>
                <a:extLst>
                  <a:ext uri="{0D108BD9-81ED-4DB2-BD59-A6C34878D82A}">
                    <a16:rowId xmlns:a16="http://schemas.microsoft.com/office/drawing/2014/main" val="666249406"/>
                  </a:ext>
                </a:extLst>
              </a:tr>
              <a:tr h="379457">
                <a:tc>
                  <a:txBody>
                    <a:bodyPr/>
                    <a:lstStyle/>
                    <a:p>
                      <a:pPr algn="ctr"/>
                      <a:r>
                        <a:rPr lang="en-US" altLang="zh-CN" sz="1600" dirty="0"/>
                        <a:t>POWERLINK</a:t>
                      </a:r>
                      <a:endParaRPr lang="zh-CN" altLang="en-US" sz="1600" dirty="0"/>
                    </a:p>
                  </a:txBody>
                  <a:tcPr anchor="ctr"/>
                </a:tc>
                <a:tc>
                  <a:txBody>
                    <a:bodyPr/>
                    <a:lstStyle/>
                    <a:p>
                      <a:pPr algn="ctr"/>
                      <a:r>
                        <a:rPr lang="en-US" altLang="zh-CN" sz="1600" dirty="0"/>
                        <a:t>EPSG</a:t>
                      </a:r>
                      <a:endParaRPr lang="zh-CN" altLang="en-US" sz="1600" dirty="0"/>
                    </a:p>
                  </a:txBody>
                  <a:tcPr anchor="ctr"/>
                </a:tc>
                <a:tc>
                  <a:txBody>
                    <a:bodyPr/>
                    <a:lstStyle/>
                    <a:p>
                      <a:pPr algn="ctr"/>
                      <a:r>
                        <a:rPr lang="en-US" altLang="zh-CN" sz="1600" dirty="0"/>
                        <a:t>ABB</a:t>
                      </a:r>
                      <a:endParaRPr lang="zh-CN" altLang="en-US" sz="1600" dirty="0"/>
                    </a:p>
                  </a:txBody>
                  <a:tcPr anchor="ctr"/>
                </a:tc>
                <a:extLst>
                  <a:ext uri="{0D108BD9-81ED-4DB2-BD59-A6C34878D82A}">
                    <a16:rowId xmlns:a16="http://schemas.microsoft.com/office/drawing/2014/main" val="4153770352"/>
                  </a:ext>
                </a:extLst>
              </a:tr>
              <a:tr h="655426">
                <a:tc>
                  <a:txBody>
                    <a:bodyPr/>
                    <a:lstStyle/>
                    <a:p>
                      <a:pPr algn="ctr"/>
                      <a:r>
                        <a:rPr lang="en-US" altLang="zh-CN" sz="1600" dirty="0"/>
                        <a:t>CC-LINK</a:t>
                      </a:r>
                      <a:endParaRPr lang="zh-CN" altLang="en-US" sz="1600" dirty="0"/>
                    </a:p>
                  </a:txBody>
                  <a:tcPr anchor="ctr"/>
                </a:tc>
                <a:tc>
                  <a:txBody>
                    <a:bodyPr/>
                    <a:lstStyle/>
                    <a:p>
                      <a:pPr algn="ctr"/>
                      <a:r>
                        <a:rPr lang="en-US" altLang="zh-CN" sz="1600" dirty="0"/>
                        <a:t>CC-Link</a:t>
                      </a:r>
                      <a:r>
                        <a:rPr lang="zh-CN" altLang="en-US" sz="1600" dirty="0"/>
                        <a:t>协会</a:t>
                      </a:r>
                    </a:p>
                  </a:txBody>
                  <a:tcPr anchor="ctr"/>
                </a:tc>
                <a:tc>
                  <a:txBody>
                    <a:bodyPr/>
                    <a:lstStyle/>
                    <a:p>
                      <a:pPr algn="ctr"/>
                      <a:r>
                        <a:rPr lang="zh-CN" altLang="en-US" sz="1600" dirty="0"/>
                        <a:t>日本三菱</a:t>
                      </a:r>
                    </a:p>
                  </a:txBody>
                  <a:tcPr anchor="ctr"/>
                </a:tc>
                <a:extLst>
                  <a:ext uri="{0D108BD9-81ED-4DB2-BD59-A6C34878D82A}">
                    <a16:rowId xmlns:a16="http://schemas.microsoft.com/office/drawing/2014/main" val="2429246477"/>
                  </a:ext>
                </a:extLst>
              </a:tr>
            </a:tbl>
          </a:graphicData>
        </a:graphic>
      </p:graphicFrame>
      <p:sp>
        <p:nvSpPr>
          <p:cNvPr id="15" name="文本框 14">
            <a:extLst>
              <a:ext uri="{FF2B5EF4-FFF2-40B4-BE49-F238E27FC236}">
                <a16:creationId xmlns:a16="http://schemas.microsoft.com/office/drawing/2014/main" id="{409CD1F3-D84A-460A-89AB-2BEA213F41AC}"/>
              </a:ext>
            </a:extLst>
          </p:cNvPr>
          <p:cNvSpPr txBox="1"/>
          <p:nvPr/>
        </p:nvSpPr>
        <p:spPr>
          <a:xfrm>
            <a:off x="630643" y="1605672"/>
            <a:ext cx="3358667" cy="400110"/>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目前主流工业以太网络协议</a:t>
            </a:r>
            <a:endParaRPr lang="zh-CN" altLang="en-US" sz="2000" b="1" dirty="0">
              <a:solidFill>
                <a:srgbClr val="C00000"/>
              </a:solidFill>
              <a:latin typeface="+mj-ea"/>
              <a:ea typeface="+mj-ea"/>
            </a:endParaRPr>
          </a:p>
        </p:txBody>
      </p:sp>
      <p:graphicFrame>
        <p:nvGraphicFramePr>
          <p:cNvPr id="18" name="表格 5">
            <a:extLst>
              <a:ext uri="{FF2B5EF4-FFF2-40B4-BE49-F238E27FC236}">
                <a16:creationId xmlns:a16="http://schemas.microsoft.com/office/drawing/2014/main" id="{D1DF3F2D-F5E9-4548-B16F-C1EF336EDFDA}"/>
              </a:ext>
            </a:extLst>
          </p:cNvPr>
          <p:cNvGraphicFramePr>
            <a:graphicFrameLocks noGrp="1"/>
          </p:cNvGraphicFramePr>
          <p:nvPr>
            <p:extLst>
              <p:ext uri="{D42A27DB-BD31-4B8C-83A1-F6EECF244321}">
                <p14:modId xmlns:p14="http://schemas.microsoft.com/office/powerpoint/2010/main" val="847064588"/>
              </p:ext>
            </p:extLst>
          </p:nvPr>
        </p:nvGraphicFramePr>
        <p:xfrm>
          <a:off x="7567132" y="2033079"/>
          <a:ext cx="4277847" cy="3137902"/>
        </p:xfrm>
        <a:graphic>
          <a:graphicData uri="http://schemas.openxmlformats.org/drawingml/2006/table">
            <a:tbl>
              <a:tblPr firstRow="1" bandRow="1">
                <a:tableStyleId>{F5AB1C69-6EDB-4FF4-983F-18BD219EF322}</a:tableStyleId>
              </a:tblPr>
              <a:tblGrid>
                <a:gridCol w="1425949">
                  <a:extLst>
                    <a:ext uri="{9D8B030D-6E8A-4147-A177-3AD203B41FA5}">
                      <a16:colId xmlns:a16="http://schemas.microsoft.com/office/drawing/2014/main" val="423079363"/>
                    </a:ext>
                  </a:extLst>
                </a:gridCol>
                <a:gridCol w="1274243">
                  <a:extLst>
                    <a:ext uri="{9D8B030D-6E8A-4147-A177-3AD203B41FA5}">
                      <a16:colId xmlns:a16="http://schemas.microsoft.com/office/drawing/2014/main" val="2413405909"/>
                    </a:ext>
                  </a:extLst>
                </a:gridCol>
                <a:gridCol w="1577655">
                  <a:extLst>
                    <a:ext uri="{9D8B030D-6E8A-4147-A177-3AD203B41FA5}">
                      <a16:colId xmlns:a16="http://schemas.microsoft.com/office/drawing/2014/main" val="3505264926"/>
                    </a:ext>
                  </a:extLst>
                </a:gridCol>
              </a:tblGrid>
              <a:tr h="440513">
                <a:tc>
                  <a:txBody>
                    <a:bodyPr/>
                    <a:lstStyle/>
                    <a:p>
                      <a:pPr algn="ctr"/>
                      <a:r>
                        <a:rPr lang="zh-CN" altLang="en-US" dirty="0"/>
                        <a:t>协议名称</a:t>
                      </a:r>
                    </a:p>
                  </a:txBody>
                  <a:tcPr/>
                </a:tc>
                <a:tc>
                  <a:txBody>
                    <a:bodyPr/>
                    <a:lstStyle/>
                    <a:p>
                      <a:pPr algn="ctr"/>
                      <a:r>
                        <a:rPr lang="zh-CN" altLang="en-US" dirty="0"/>
                        <a:t>网络延迟</a:t>
                      </a:r>
                    </a:p>
                  </a:txBody>
                  <a:tcPr/>
                </a:tc>
                <a:tc>
                  <a:txBody>
                    <a:bodyPr/>
                    <a:lstStyle/>
                    <a:p>
                      <a:pPr algn="ctr"/>
                      <a:r>
                        <a:rPr lang="zh-CN" altLang="en-US" dirty="0"/>
                        <a:t>传输距离</a:t>
                      </a:r>
                    </a:p>
                  </a:txBody>
                  <a:tcPr/>
                </a:tc>
                <a:extLst>
                  <a:ext uri="{0D108BD9-81ED-4DB2-BD59-A6C34878D82A}">
                    <a16:rowId xmlns:a16="http://schemas.microsoft.com/office/drawing/2014/main" val="518393470"/>
                  </a:ext>
                </a:extLst>
              </a:tr>
              <a:tr h="687925">
                <a:tc>
                  <a:txBody>
                    <a:bodyPr/>
                    <a:lstStyle/>
                    <a:p>
                      <a:pPr algn="ctr"/>
                      <a:r>
                        <a:rPr lang="en-US" altLang="zh-CN" sz="1600" dirty="0"/>
                        <a:t>LTE</a:t>
                      </a:r>
                      <a:r>
                        <a:rPr lang="zh-CN" altLang="en-US" sz="1600" dirty="0"/>
                        <a:t>网络</a:t>
                      </a:r>
                    </a:p>
                  </a:txBody>
                  <a:tcPr anchor="ctr"/>
                </a:tc>
                <a:tc>
                  <a:txBody>
                    <a:bodyPr/>
                    <a:lstStyle/>
                    <a:p>
                      <a:pPr algn="ctr"/>
                      <a:r>
                        <a:rPr lang="en-US" altLang="zh-CN" sz="1600" dirty="0"/>
                        <a:t>6ms</a:t>
                      </a:r>
                      <a:endParaRPr lang="zh-CN" altLang="en-US" sz="1600" dirty="0"/>
                    </a:p>
                  </a:txBody>
                  <a:tcPr anchor="ctr"/>
                </a:tc>
                <a:tc>
                  <a:txBody>
                    <a:bodyPr/>
                    <a:lstStyle/>
                    <a:p>
                      <a:pPr algn="ctr"/>
                      <a:r>
                        <a:rPr lang="zh-CN" altLang="en-US" sz="1600" dirty="0"/>
                        <a:t>远距离</a:t>
                      </a:r>
                    </a:p>
                  </a:txBody>
                  <a:tcPr anchor="ctr"/>
                </a:tc>
                <a:extLst>
                  <a:ext uri="{0D108BD9-81ED-4DB2-BD59-A6C34878D82A}">
                    <a16:rowId xmlns:a16="http://schemas.microsoft.com/office/drawing/2014/main" val="203623543"/>
                  </a:ext>
                </a:extLst>
              </a:tr>
              <a:tr h="687925">
                <a:tc>
                  <a:txBody>
                    <a:bodyPr/>
                    <a:lstStyle/>
                    <a:p>
                      <a:pPr algn="ctr"/>
                      <a:r>
                        <a:rPr lang="en-US" altLang="zh-CN" sz="1600" dirty="0"/>
                        <a:t>WIFI</a:t>
                      </a:r>
                      <a:endParaRPr lang="zh-CN" altLang="en-US" sz="1600" dirty="0"/>
                    </a:p>
                  </a:txBody>
                  <a:tcPr anchor="ctr"/>
                </a:tc>
                <a:tc>
                  <a:txBody>
                    <a:bodyPr/>
                    <a:lstStyle/>
                    <a:p>
                      <a:pPr algn="ctr"/>
                      <a:r>
                        <a:rPr lang="en-US" altLang="zh-CN" sz="1600" dirty="0"/>
                        <a:t>6ms</a:t>
                      </a:r>
                      <a:endParaRPr lang="zh-CN" altLang="en-US" sz="1600" dirty="0"/>
                    </a:p>
                  </a:txBody>
                  <a:tcPr anchor="ctr"/>
                </a:tc>
                <a:tc>
                  <a:txBody>
                    <a:bodyPr/>
                    <a:lstStyle/>
                    <a:p>
                      <a:pPr algn="ctr"/>
                      <a:r>
                        <a:rPr lang="zh-CN" altLang="en-US" sz="1600" dirty="0"/>
                        <a:t>远距离</a:t>
                      </a:r>
                    </a:p>
                  </a:txBody>
                  <a:tcPr anchor="ctr"/>
                </a:tc>
                <a:extLst>
                  <a:ext uri="{0D108BD9-81ED-4DB2-BD59-A6C34878D82A}">
                    <a16:rowId xmlns:a16="http://schemas.microsoft.com/office/drawing/2014/main" val="2369835828"/>
                  </a:ext>
                </a:extLst>
              </a:tr>
              <a:tr h="440513">
                <a:tc>
                  <a:txBody>
                    <a:bodyPr/>
                    <a:lstStyle/>
                    <a:p>
                      <a:pPr algn="ctr"/>
                      <a:r>
                        <a:rPr lang="en-US" altLang="zh-CN" sz="1600" dirty="0" err="1"/>
                        <a:t>Zigbee</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t>（</a:t>
                      </a:r>
                      <a:r>
                        <a:rPr lang="en-US" altLang="zh-CN" sz="1600" dirty="0"/>
                        <a:t>1-3)</a:t>
                      </a:r>
                      <a:r>
                        <a:rPr lang="en-US" altLang="zh-CN" sz="1600" dirty="0" err="1"/>
                        <a:t>ms</a:t>
                      </a:r>
                      <a:endParaRPr lang="zh-CN" altLang="en-US" sz="1600" dirty="0"/>
                    </a:p>
                  </a:txBody>
                  <a:tcPr anchor="ctr"/>
                </a:tc>
                <a:tc>
                  <a:txBody>
                    <a:bodyPr/>
                    <a:lstStyle/>
                    <a:p>
                      <a:pPr algn="ctr"/>
                      <a:r>
                        <a:rPr lang="zh-CN" altLang="en-US" sz="1600" dirty="0"/>
                        <a:t>短距离</a:t>
                      </a:r>
                    </a:p>
                  </a:txBody>
                  <a:tcPr anchor="ctr"/>
                </a:tc>
                <a:extLst>
                  <a:ext uri="{0D108BD9-81ED-4DB2-BD59-A6C34878D82A}">
                    <a16:rowId xmlns:a16="http://schemas.microsoft.com/office/drawing/2014/main" val="666249406"/>
                  </a:ext>
                </a:extLst>
              </a:tr>
              <a:tr h="440513">
                <a:tc>
                  <a:txBody>
                    <a:bodyPr/>
                    <a:lstStyle/>
                    <a:p>
                      <a:pPr algn="ctr"/>
                      <a:r>
                        <a:rPr lang="zh-CN" altLang="en-US" sz="1600" dirty="0"/>
                        <a:t>传感器网络</a:t>
                      </a:r>
                    </a:p>
                  </a:txBody>
                  <a:tcPr anchor="ctr"/>
                </a:tc>
                <a:tc>
                  <a:txBody>
                    <a:bodyPr/>
                    <a:lstStyle/>
                    <a:p>
                      <a:pPr algn="ctr"/>
                      <a:r>
                        <a:rPr lang="en-US" altLang="zh-CN" sz="1600" dirty="0"/>
                        <a:t>9ms</a:t>
                      </a:r>
                      <a:endParaRPr lang="zh-CN" altLang="en-US" sz="1600" dirty="0"/>
                    </a:p>
                  </a:txBody>
                  <a:tcPr anchor="ctr"/>
                </a:tc>
                <a:tc>
                  <a:txBody>
                    <a:bodyPr/>
                    <a:lstStyle/>
                    <a:p>
                      <a:pPr algn="ctr"/>
                      <a:r>
                        <a:rPr lang="zh-CN" altLang="en-US" sz="1600" dirty="0"/>
                        <a:t>远距离</a:t>
                      </a:r>
                    </a:p>
                  </a:txBody>
                  <a:tcPr anchor="ctr"/>
                </a:tc>
                <a:extLst>
                  <a:ext uri="{0D108BD9-81ED-4DB2-BD59-A6C34878D82A}">
                    <a16:rowId xmlns:a16="http://schemas.microsoft.com/office/drawing/2014/main" val="4153770352"/>
                  </a:ext>
                </a:extLst>
              </a:tr>
              <a:tr h="440513">
                <a:tc>
                  <a:txBody>
                    <a:bodyPr/>
                    <a:lstStyle/>
                    <a:p>
                      <a:pPr algn="ctr"/>
                      <a:r>
                        <a:rPr lang="en-US" altLang="zh-CN" sz="1600" dirty="0"/>
                        <a:t>5G</a:t>
                      </a:r>
                      <a:r>
                        <a:rPr lang="zh-CN" altLang="en-US" sz="1600" dirty="0"/>
                        <a:t>网络</a:t>
                      </a:r>
                    </a:p>
                  </a:txBody>
                  <a:tcPr anchor="ctr"/>
                </a:tc>
                <a:tc>
                  <a:txBody>
                    <a:bodyPr/>
                    <a:lstStyle/>
                    <a:p>
                      <a:pPr algn="ctr"/>
                      <a:r>
                        <a:rPr lang="en-US" altLang="zh-CN" sz="1600" dirty="0"/>
                        <a:t>1ms</a:t>
                      </a:r>
                      <a:endParaRPr lang="zh-CN" altLang="en-US" sz="1600" dirty="0"/>
                    </a:p>
                  </a:txBody>
                  <a:tcPr anchor="ctr"/>
                </a:tc>
                <a:tc>
                  <a:txBody>
                    <a:bodyPr/>
                    <a:lstStyle/>
                    <a:p>
                      <a:pPr algn="ctr"/>
                      <a:r>
                        <a:rPr lang="zh-CN" altLang="en-US" sz="1600" dirty="0"/>
                        <a:t>远距离</a:t>
                      </a:r>
                    </a:p>
                  </a:txBody>
                  <a:tcPr anchor="ctr"/>
                </a:tc>
                <a:extLst>
                  <a:ext uri="{0D108BD9-81ED-4DB2-BD59-A6C34878D82A}">
                    <a16:rowId xmlns:a16="http://schemas.microsoft.com/office/drawing/2014/main" val="2429246477"/>
                  </a:ext>
                </a:extLst>
              </a:tr>
            </a:tbl>
          </a:graphicData>
        </a:graphic>
      </p:graphicFrame>
      <p:sp>
        <p:nvSpPr>
          <p:cNvPr id="19" name="文本框 18">
            <a:extLst>
              <a:ext uri="{FF2B5EF4-FFF2-40B4-BE49-F238E27FC236}">
                <a16:creationId xmlns:a16="http://schemas.microsoft.com/office/drawing/2014/main" id="{409CD1F3-D84A-460A-89AB-2BEA213F41AC}"/>
              </a:ext>
            </a:extLst>
          </p:cNvPr>
          <p:cNvSpPr txBox="1"/>
          <p:nvPr/>
        </p:nvSpPr>
        <p:spPr>
          <a:xfrm>
            <a:off x="8157028" y="1534051"/>
            <a:ext cx="3098056" cy="400110"/>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目前主流无线网络协议</a:t>
            </a:r>
            <a:endParaRPr lang="zh-CN" altLang="en-US" sz="2000" b="1" dirty="0">
              <a:solidFill>
                <a:srgbClr val="C00000"/>
              </a:solidFill>
              <a:latin typeface="+mj-ea"/>
              <a:ea typeface="+mj-ea"/>
            </a:endParaRPr>
          </a:p>
        </p:txBody>
      </p:sp>
      <p:sp>
        <p:nvSpPr>
          <p:cNvPr id="4" name="圆角矩形 3"/>
          <p:cNvSpPr/>
          <p:nvPr/>
        </p:nvSpPr>
        <p:spPr>
          <a:xfrm>
            <a:off x="4962523" y="2605620"/>
            <a:ext cx="2162175" cy="183832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主体网络</a:t>
            </a:r>
          </a:p>
        </p:txBody>
      </p:sp>
      <p:sp>
        <p:nvSpPr>
          <p:cNvPr id="6" name="椭圆 5"/>
          <p:cNvSpPr/>
          <p:nvPr/>
        </p:nvSpPr>
        <p:spPr>
          <a:xfrm>
            <a:off x="5553075" y="2708947"/>
            <a:ext cx="990600" cy="60283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5G</a:t>
            </a:r>
            <a:endParaRPr lang="zh-CN" altLang="en-US" dirty="0"/>
          </a:p>
        </p:txBody>
      </p:sp>
      <p:sp>
        <p:nvSpPr>
          <p:cNvPr id="21" name="椭圆 20"/>
          <p:cNvSpPr/>
          <p:nvPr/>
        </p:nvSpPr>
        <p:spPr>
          <a:xfrm>
            <a:off x="5553075" y="3788366"/>
            <a:ext cx="990600" cy="58360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TSN</a:t>
            </a:r>
          </a:p>
        </p:txBody>
      </p:sp>
      <p:sp>
        <p:nvSpPr>
          <p:cNvPr id="24" name="圆角矩形 23"/>
          <p:cNvSpPr/>
          <p:nvPr/>
        </p:nvSpPr>
        <p:spPr>
          <a:xfrm>
            <a:off x="5353049" y="4721633"/>
            <a:ext cx="1381125" cy="75247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各种工业以太网</a:t>
            </a:r>
          </a:p>
        </p:txBody>
      </p:sp>
      <p:sp>
        <p:nvSpPr>
          <p:cNvPr id="26" name="圆角矩形 25"/>
          <p:cNvSpPr/>
          <p:nvPr/>
        </p:nvSpPr>
        <p:spPr>
          <a:xfrm>
            <a:off x="5353049" y="1622531"/>
            <a:ext cx="1381125" cy="75247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各种无线网络</a:t>
            </a:r>
          </a:p>
        </p:txBody>
      </p:sp>
      <p:cxnSp>
        <p:nvCxnSpPr>
          <p:cNvPr id="10" name="直接连接符 9"/>
          <p:cNvCxnSpPr>
            <a:stCxn id="26" idx="2"/>
            <a:endCxn id="4" idx="0"/>
          </p:cNvCxnSpPr>
          <p:nvPr/>
        </p:nvCxnSpPr>
        <p:spPr>
          <a:xfrm flipH="1">
            <a:off x="6043611" y="2375005"/>
            <a:ext cx="1" cy="230615"/>
          </a:xfrm>
          <a:prstGeom prst="line">
            <a:avLst/>
          </a:prstGeom>
          <a:ln/>
        </p:spPr>
        <p:style>
          <a:lnRef idx="1">
            <a:schemeClr val="dk1"/>
          </a:lnRef>
          <a:fillRef idx="0">
            <a:schemeClr val="dk1"/>
          </a:fillRef>
          <a:effectRef idx="0">
            <a:schemeClr val="dk1"/>
          </a:effectRef>
          <a:fontRef idx="minor">
            <a:schemeClr val="tx1"/>
          </a:fontRef>
        </p:style>
      </p:cxnSp>
      <p:cxnSp>
        <p:nvCxnSpPr>
          <p:cNvPr id="12" name="直接连接符 11"/>
          <p:cNvCxnSpPr>
            <a:stCxn id="4" idx="2"/>
            <a:endCxn id="24" idx="0"/>
          </p:cNvCxnSpPr>
          <p:nvPr/>
        </p:nvCxnSpPr>
        <p:spPr>
          <a:xfrm>
            <a:off x="6043611" y="4443945"/>
            <a:ext cx="1" cy="2776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157028" y="5284453"/>
            <a:ext cx="4068297" cy="830997"/>
          </a:xfrm>
          <a:prstGeom prst="rect">
            <a:avLst/>
          </a:prstGeom>
          <a:noFill/>
        </p:spPr>
        <p:txBody>
          <a:bodyPr wrap="square" rtlCol="0">
            <a:spAutoFit/>
          </a:bodyPr>
          <a:lstStyle/>
          <a:p>
            <a:r>
              <a:rPr lang="zh-CN" altLang="en-US" sz="1600" b="1" dirty="0">
                <a:solidFill>
                  <a:schemeClr val="accent3">
                    <a:lumMod val="50000"/>
                  </a:schemeClr>
                </a:solidFill>
                <a:latin typeface="微软雅黑" panose="020B0503020204020204" pitchFamily="34" charset="-122"/>
              </a:rPr>
              <a:t>第五代（</a:t>
            </a:r>
            <a:r>
              <a:rPr lang="en-US" altLang="zh-CN" sz="1600" b="1" dirty="0">
                <a:solidFill>
                  <a:schemeClr val="accent3">
                    <a:lumMod val="50000"/>
                  </a:schemeClr>
                </a:solidFill>
                <a:latin typeface="微软雅黑" panose="020B0503020204020204" pitchFamily="34" charset="-122"/>
              </a:rPr>
              <a:t>5G</a:t>
            </a:r>
            <a:r>
              <a:rPr lang="zh-CN" altLang="en-US" sz="1600" b="1" dirty="0">
                <a:solidFill>
                  <a:schemeClr val="accent3">
                    <a:lumMod val="50000"/>
                  </a:schemeClr>
                </a:solidFill>
                <a:latin typeface="微软雅黑" panose="020B0503020204020204" pitchFamily="34" charset="-122"/>
              </a:rPr>
              <a:t>）移动</a:t>
            </a:r>
            <a:r>
              <a:rPr lang="en-US" altLang="zh-CN" sz="1600" b="1" dirty="0">
                <a:solidFill>
                  <a:schemeClr val="accent3">
                    <a:lumMod val="50000"/>
                  </a:schemeClr>
                </a:solidFill>
                <a:latin typeface="微软雅黑" panose="020B0503020204020204" pitchFamily="34" charset="-122"/>
              </a:rPr>
              <a:t>/</a:t>
            </a:r>
            <a:r>
              <a:rPr lang="zh-CN" altLang="en-US" sz="1600" b="1" dirty="0">
                <a:solidFill>
                  <a:schemeClr val="accent3">
                    <a:lumMod val="50000"/>
                  </a:schemeClr>
                </a:solidFill>
                <a:latin typeface="微软雅黑" panose="020B0503020204020204" pitchFamily="34" charset="-122"/>
              </a:rPr>
              <a:t>蜂窝技术设计为支持超可靠低延迟通信（</a:t>
            </a:r>
            <a:r>
              <a:rPr lang="en-US" altLang="zh-CN" sz="1600" b="1" dirty="0">
                <a:solidFill>
                  <a:schemeClr val="accent3">
                    <a:lumMod val="50000"/>
                  </a:schemeClr>
                </a:solidFill>
                <a:latin typeface="微软雅黑" panose="020B0503020204020204" pitchFamily="34" charset="-122"/>
              </a:rPr>
              <a:t>URLLC</a:t>
            </a:r>
            <a:r>
              <a:rPr lang="zh-CN" altLang="en-US" sz="1600" b="1" dirty="0">
                <a:solidFill>
                  <a:schemeClr val="accent3">
                    <a:lumMod val="50000"/>
                  </a:schemeClr>
                </a:solidFill>
                <a:latin typeface="微软雅黑" panose="020B0503020204020204" pitchFamily="34" charset="-122"/>
              </a:rPr>
              <a:t>）。</a:t>
            </a:r>
            <a:r>
              <a:rPr lang="en-US" altLang="zh-CN" sz="1600" b="1" dirty="0">
                <a:solidFill>
                  <a:schemeClr val="accent3">
                    <a:lumMod val="50000"/>
                  </a:schemeClr>
                </a:solidFill>
                <a:latin typeface="微软雅黑" panose="020B0503020204020204" pitchFamily="34" charset="-122"/>
              </a:rPr>
              <a:t>5G</a:t>
            </a:r>
            <a:r>
              <a:rPr lang="zh-CN" altLang="en-US" sz="1600" b="1" dirty="0">
                <a:solidFill>
                  <a:schemeClr val="accent3">
                    <a:lumMod val="50000"/>
                  </a:schemeClr>
                </a:solidFill>
                <a:latin typeface="微软雅黑" panose="020B0503020204020204" pitchFamily="34" charset="-122"/>
              </a:rPr>
              <a:t>有望满足无线领域工业系统的严格要求。</a:t>
            </a:r>
            <a:endParaRPr lang="zh-CN" altLang="en-US" sz="1600" dirty="0"/>
          </a:p>
        </p:txBody>
      </p:sp>
      <p:sp>
        <p:nvSpPr>
          <p:cNvPr id="7" name="文本框 6"/>
          <p:cNvSpPr txBox="1"/>
          <p:nvPr/>
        </p:nvSpPr>
        <p:spPr>
          <a:xfrm>
            <a:off x="4266378" y="6007917"/>
            <a:ext cx="3914777" cy="1107996"/>
          </a:xfrm>
          <a:prstGeom prst="rect">
            <a:avLst/>
          </a:prstGeom>
          <a:noFill/>
        </p:spPr>
        <p:txBody>
          <a:bodyPr wrap="square" rtlCol="0">
            <a:spAutoFit/>
          </a:bodyPr>
          <a:lstStyle/>
          <a:p>
            <a:r>
              <a:rPr lang="zh-CN" altLang="en-US" sz="1600" b="1" dirty="0">
                <a:solidFill>
                  <a:srgbClr val="FF0000"/>
                </a:solidFill>
                <a:latin typeface="微软雅黑" panose="020B0503020204020204" pitchFamily="34" charset="-122"/>
              </a:rPr>
              <a:t>仅有线连接不足以满足未来工业系统的要求。</a:t>
            </a:r>
            <a:r>
              <a:rPr lang="en-US" altLang="zh-CN" sz="1600" b="1" dirty="0">
                <a:solidFill>
                  <a:srgbClr val="FF0000"/>
                </a:solidFill>
                <a:latin typeface="微软雅黑" panose="020B0503020204020204" pitchFamily="34" charset="-122"/>
              </a:rPr>
              <a:t>5G</a:t>
            </a:r>
            <a:r>
              <a:rPr lang="zh-CN" altLang="en-US" sz="1600" b="1" dirty="0">
                <a:solidFill>
                  <a:srgbClr val="FF0000"/>
                </a:solidFill>
                <a:latin typeface="微软雅黑" panose="020B0503020204020204" pitchFamily="34" charset="-122"/>
              </a:rPr>
              <a:t>和</a:t>
            </a:r>
            <a:r>
              <a:rPr lang="en-US" altLang="zh-CN" sz="1600" b="1" dirty="0">
                <a:solidFill>
                  <a:srgbClr val="FF0000"/>
                </a:solidFill>
                <a:latin typeface="微软雅黑" panose="020B0503020204020204" pitchFamily="34" charset="-122"/>
              </a:rPr>
              <a:t>TSN</a:t>
            </a:r>
            <a:r>
              <a:rPr lang="zh-CN" altLang="en-US" sz="1600" b="1" dirty="0">
                <a:solidFill>
                  <a:srgbClr val="FF0000"/>
                </a:solidFill>
                <a:latin typeface="微软雅黑" panose="020B0503020204020204" pitchFamily="34" charset="-122"/>
              </a:rPr>
              <a:t>系统的融合运行对于实现工业网络中的端到端确定性连接至关重要。</a:t>
            </a:r>
            <a:endParaRPr lang="zh-CN" altLang="en-US" sz="1600" dirty="0">
              <a:solidFill>
                <a:srgbClr val="FF0000"/>
              </a:solidFill>
            </a:endParaRPr>
          </a:p>
          <a:p>
            <a:endParaRPr lang="zh-CN" altLang="en-US" dirty="0"/>
          </a:p>
        </p:txBody>
      </p:sp>
    </p:spTree>
    <p:extLst>
      <p:ext uri="{BB962C8B-B14F-4D97-AF65-F5344CB8AC3E}">
        <p14:creationId xmlns:p14="http://schemas.microsoft.com/office/powerpoint/2010/main" val="2890775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5</a:t>
            </a:fld>
            <a:endParaRPr lang="zh-CN" altLang="en-US" dirty="0"/>
          </a:p>
        </p:txBody>
      </p:sp>
      <p:sp>
        <p:nvSpPr>
          <p:cNvPr id="3" name="文本占位符 2"/>
          <p:cNvSpPr>
            <a:spLocks noGrp="1"/>
          </p:cNvSpPr>
          <p:nvPr>
            <p:ph type="body" sz="quarter" idx="14"/>
          </p:nvPr>
        </p:nvSpPr>
        <p:spPr/>
        <p:txBody>
          <a:bodyPr/>
          <a:lstStyle/>
          <a:p>
            <a:r>
              <a:rPr lang="zh-CN" altLang="en-US" dirty="0"/>
              <a:t>研究背景</a:t>
            </a:r>
          </a:p>
        </p:txBody>
      </p:sp>
      <p:sp>
        <p:nvSpPr>
          <p:cNvPr id="5" name="圆角矩形 4"/>
          <p:cNvSpPr/>
          <p:nvPr/>
        </p:nvSpPr>
        <p:spPr>
          <a:xfrm>
            <a:off x="76198" y="1108870"/>
            <a:ext cx="7372352" cy="1485900"/>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981575" y="1108870"/>
            <a:ext cx="7139475" cy="14859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6199" y="1123950"/>
            <a:ext cx="4743452" cy="1015663"/>
          </a:xfrm>
          <a:prstGeom prst="rect">
            <a:avLst/>
          </a:prstGeom>
          <a:noFill/>
        </p:spPr>
        <p:txBody>
          <a:bodyPr wrap="square" rtlCol="0">
            <a:spAutoFit/>
          </a:bodyPr>
          <a:lstStyle/>
          <a:p>
            <a:pPr marL="171450" indent="-171450">
              <a:buFont typeface="Wingdings" panose="05000000000000000000" pitchFamily="2" charset="2"/>
              <a:buChar char="l"/>
            </a:pPr>
            <a:r>
              <a:rPr lang="en-US" altLang="zh-CN" sz="1200" dirty="0">
                <a:solidFill>
                  <a:srgbClr val="00B050"/>
                </a:solidFill>
                <a:latin typeface="+mn-ea"/>
              </a:rPr>
              <a:t>TSN</a:t>
            </a:r>
            <a:r>
              <a:rPr lang="zh-CN" altLang="en-US" sz="1200" dirty="0">
                <a:solidFill>
                  <a:srgbClr val="00B050"/>
                </a:solidFill>
                <a:latin typeface="+mn-ea"/>
              </a:rPr>
              <a:t>中的时间同步基于</a:t>
            </a:r>
            <a:r>
              <a:rPr lang="en-US" altLang="zh-CN" sz="1200" dirty="0">
                <a:solidFill>
                  <a:srgbClr val="00B050"/>
                </a:solidFill>
                <a:latin typeface="+mn-ea"/>
              </a:rPr>
              <a:t>IEEE 802.1AS</a:t>
            </a:r>
            <a:r>
              <a:rPr lang="zh-CN" altLang="en-US" sz="1200" dirty="0">
                <a:solidFill>
                  <a:srgbClr val="00B050"/>
                </a:solidFill>
                <a:latin typeface="+mn-ea"/>
              </a:rPr>
              <a:t>标准</a:t>
            </a:r>
            <a:r>
              <a:rPr lang="en-US" altLang="zh-CN" sz="1200" dirty="0">
                <a:solidFill>
                  <a:srgbClr val="00B050"/>
                </a:solidFill>
                <a:latin typeface="+mn-ea"/>
              </a:rPr>
              <a:t>[13]</a:t>
            </a:r>
            <a:r>
              <a:rPr lang="zh-CN" altLang="en-US" sz="1200" dirty="0">
                <a:solidFill>
                  <a:srgbClr val="00B050"/>
                </a:solidFill>
                <a:latin typeface="+mn-ea"/>
              </a:rPr>
              <a:t>的广义精度时间协议（</a:t>
            </a:r>
            <a:r>
              <a:rPr lang="en-US" altLang="zh-CN" sz="1200" dirty="0" err="1">
                <a:solidFill>
                  <a:srgbClr val="00B050"/>
                </a:solidFill>
                <a:latin typeface="+mn-ea"/>
              </a:rPr>
              <a:t>gPTP</a:t>
            </a:r>
            <a:r>
              <a:rPr lang="zh-CN" altLang="en-US" sz="1200" dirty="0">
                <a:solidFill>
                  <a:srgbClr val="00B050"/>
                </a:solidFill>
                <a:latin typeface="+mn-ea"/>
              </a:rPr>
              <a:t>） 网桥架构时钟同步</a:t>
            </a:r>
            <a:endParaRPr lang="en-US" altLang="zh-CN" sz="1200" dirty="0">
              <a:solidFill>
                <a:srgbClr val="00B050"/>
              </a:solidFill>
              <a:latin typeface="+mn-ea"/>
            </a:endParaRPr>
          </a:p>
          <a:p>
            <a:pPr marL="171450" indent="-171450">
              <a:buFont typeface="Wingdings" panose="05000000000000000000" pitchFamily="2" charset="2"/>
              <a:buChar char="l"/>
            </a:pPr>
            <a:r>
              <a:rPr lang="en-US" altLang="zh-CN" sz="1200" dirty="0" err="1">
                <a:solidFill>
                  <a:srgbClr val="00B050"/>
                </a:solidFill>
                <a:latin typeface="+mn-ea"/>
              </a:rPr>
              <a:t>gPTP</a:t>
            </a:r>
            <a:r>
              <a:rPr lang="zh-CN" altLang="en-US" sz="1200" dirty="0">
                <a:solidFill>
                  <a:srgbClr val="00B050"/>
                </a:solidFill>
                <a:latin typeface="+mn-ea"/>
              </a:rPr>
              <a:t>是</a:t>
            </a:r>
            <a:r>
              <a:rPr lang="en-US" altLang="zh-CN" sz="1200" dirty="0">
                <a:solidFill>
                  <a:srgbClr val="00B050"/>
                </a:solidFill>
                <a:latin typeface="+mn-ea"/>
              </a:rPr>
              <a:t>IEEE 1588</a:t>
            </a:r>
            <a:r>
              <a:rPr lang="zh-CN" altLang="en-US" sz="1200" dirty="0">
                <a:solidFill>
                  <a:srgbClr val="00B050"/>
                </a:solidFill>
                <a:latin typeface="+mn-ea"/>
              </a:rPr>
              <a:t>标准定义的著名精度时间协议的一个概要</a:t>
            </a:r>
            <a:endParaRPr lang="en-US" altLang="zh-CN" sz="1200" dirty="0">
              <a:solidFill>
                <a:srgbClr val="00B050"/>
              </a:solidFill>
              <a:latin typeface="+mn-ea"/>
            </a:endParaRPr>
          </a:p>
          <a:p>
            <a:pPr marL="171450" indent="-171450">
              <a:buFont typeface="Wingdings" panose="05000000000000000000" pitchFamily="2" charset="2"/>
              <a:buChar char="l"/>
            </a:pPr>
            <a:r>
              <a:rPr lang="en-US" altLang="zh-CN" sz="1200" dirty="0">
                <a:solidFill>
                  <a:srgbClr val="00B050"/>
                </a:solidFill>
                <a:latin typeface="+mn-ea"/>
              </a:rPr>
              <a:t>PTP</a:t>
            </a:r>
            <a:r>
              <a:rPr lang="zh-CN" altLang="en-US" sz="1200" dirty="0">
                <a:solidFill>
                  <a:srgbClr val="00B050"/>
                </a:solidFill>
                <a:latin typeface="+mn-ea"/>
              </a:rPr>
              <a:t>的操作如图</a:t>
            </a:r>
            <a:r>
              <a:rPr lang="en-US" altLang="zh-CN" sz="1200" dirty="0">
                <a:solidFill>
                  <a:srgbClr val="00B050"/>
                </a:solidFill>
                <a:latin typeface="+mn-ea"/>
              </a:rPr>
              <a:t>1</a:t>
            </a:r>
            <a:r>
              <a:rPr lang="zh-CN" altLang="en-US" sz="1200" dirty="0">
                <a:solidFill>
                  <a:srgbClr val="00B050"/>
                </a:solidFill>
                <a:latin typeface="+mn-ea"/>
              </a:rPr>
              <a:t>所示。在主时钟和从时钟之间捕获四个时间戳</a:t>
            </a:r>
            <a:endParaRPr lang="en-US" altLang="zh-CN" sz="1200" dirty="0">
              <a:solidFill>
                <a:srgbClr val="00B050"/>
              </a:solidFill>
              <a:latin typeface="+mn-ea"/>
            </a:endParaRPr>
          </a:p>
          <a:p>
            <a:pPr marL="171450" indent="-171450">
              <a:buFont typeface="Wingdings" panose="05000000000000000000" pitchFamily="2" charset="2"/>
              <a:buChar char="l"/>
            </a:pPr>
            <a:r>
              <a:rPr lang="en-US" altLang="zh-CN" sz="1200" dirty="0">
                <a:solidFill>
                  <a:srgbClr val="00B050"/>
                </a:solidFill>
                <a:latin typeface="+mn-ea"/>
              </a:rPr>
              <a:t>PTP</a:t>
            </a:r>
            <a:r>
              <a:rPr lang="zh-CN" altLang="en-US" sz="1200" dirty="0">
                <a:solidFill>
                  <a:srgbClr val="00B050"/>
                </a:solidFill>
                <a:latin typeface="+mn-ea"/>
              </a:rPr>
              <a:t>基于偏移校正和延迟校正校正时钟差</a:t>
            </a:r>
          </a:p>
        </p:txBody>
      </p:sp>
      <p:sp>
        <p:nvSpPr>
          <p:cNvPr id="10" name="文本框 9"/>
          <p:cNvSpPr txBox="1"/>
          <p:nvPr/>
        </p:nvSpPr>
        <p:spPr>
          <a:xfrm>
            <a:off x="1337775" y="2182525"/>
            <a:ext cx="2629874" cy="369332"/>
          </a:xfrm>
          <a:prstGeom prst="rect">
            <a:avLst/>
          </a:prstGeom>
          <a:noFill/>
        </p:spPr>
        <p:txBody>
          <a:bodyPr wrap="square" rtlCol="0">
            <a:spAutoFit/>
          </a:bodyPr>
          <a:lstStyle/>
          <a:p>
            <a:pPr algn="ctr"/>
            <a:r>
              <a:rPr lang="en-US" altLang="zh-CN" b="1" dirty="0">
                <a:solidFill>
                  <a:srgbClr val="00B050"/>
                </a:solidFill>
                <a:latin typeface="+mj-ea"/>
                <a:ea typeface="+mj-ea"/>
              </a:rPr>
              <a:t>TSN</a:t>
            </a:r>
            <a:r>
              <a:rPr lang="zh-CN" altLang="en-US" b="1" dirty="0">
                <a:solidFill>
                  <a:srgbClr val="00B050"/>
                </a:solidFill>
                <a:latin typeface="+mj-ea"/>
                <a:ea typeface="+mj-ea"/>
              </a:rPr>
              <a:t>时钟同步</a:t>
            </a:r>
          </a:p>
        </p:txBody>
      </p:sp>
      <p:sp>
        <p:nvSpPr>
          <p:cNvPr id="11" name="文本框 10"/>
          <p:cNvSpPr txBox="1"/>
          <p:nvPr/>
        </p:nvSpPr>
        <p:spPr>
          <a:xfrm>
            <a:off x="8434387" y="2163654"/>
            <a:ext cx="2629874" cy="369332"/>
          </a:xfrm>
          <a:prstGeom prst="rect">
            <a:avLst/>
          </a:prstGeom>
          <a:noFill/>
        </p:spPr>
        <p:txBody>
          <a:bodyPr wrap="square" rtlCol="0">
            <a:spAutoFit/>
          </a:bodyPr>
          <a:lstStyle/>
          <a:p>
            <a:pPr algn="ctr"/>
            <a:r>
              <a:rPr lang="en-US" altLang="zh-CN" b="1" dirty="0">
                <a:solidFill>
                  <a:srgbClr val="0070C0"/>
                </a:solidFill>
                <a:latin typeface="+mj-ea"/>
                <a:ea typeface="+mj-ea"/>
              </a:rPr>
              <a:t>5G</a:t>
            </a:r>
            <a:r>
              <a:rPr lang="zh-CN" altLang="en-US" b="1" dirty="0">
                <a:solidFill>
                  <a:srgbClr val="0070C0"/>
                </a:solidFill>
                <a:latin typeface="+mj-ea"/>
                <a:ea typeface="+mj-ea"/>
              </a:rPr>
              <a:t>时钟同步</a:t>
            </a:r>
          </a:p>
        </p:txBody>
      </p:sp>
      <p:sp>
        <p:nvSpPr>
          <p:cNvPr id="12" name="文本框 11"/>
          <p:cNvSpPr txBox="1"/>
          <p:nvPr/>
        </p:nvSpPr>
        <p:spPr>
          <a:xfrm>
            <a:off x="7433776" y="1108870"/>
            <a:ext cx="4672500" cy="1015663"/>
          </a:xfrm>
          <a:prstGeom prst="rect">
            <a:avLst/>
          </a:prstGeom>
          <a:noFill/>
        </p:spPr>
        <p:txBody>
          <a:bodyPr wrap="square" rtlCol="0">
            <a:spAutoFit/>
          </a:bodyPr>
          <a:lstStyle/>
          <a:p>
            <a:pPr marL="171450" indent="-171450">
              <a:buFont typeface="Wingdings" panose="05000000000000000000" pitchFamily="2" charset="2"/>
              <a:buChar char="l"/>
            </a:pPr>
            <a:r>
              <a:rPr lang="zh-CN" altLang="en-US" sz="1200" dirty="0">
                <a:solidFill>
                  <a:srgbClr val="0070C0"/>
                </a:solidFill>
                <a:latin typeface="+mn-ea"/>
              </a:rPr>
              <a:t>接收端和发射端在时间域和频率域同步</a:t>
            </a:r>
            <a:endParaRPr lang="en-US" altLang="zh-CN" sz="1200" dirty="0">
              <a:solidFill>
                <a:srgbClr val="0070C0"/>
              </a:solidFill>
              <a:latin typeface="+mn-ea"/>
            </a:endParaRPr>
          </a:p>
          <a:p>
            <a:pPr marL="171450" indent="-171450">
              <a:buFont typeface="Wingdings" panose="05000000000000000000" pitchFamily="2" charset="2"/>
              <a:buChar char="l"/>
            </a:pPr>
            <a:r>
              <a:rPr lang="zh-CN" altLang="en-US" sz="1200" dirty="0">
                <a:solidFill>
                  <a:srgbClr val="0070C0"/>
                </a:solidFill>
                <a:latin typeface="+mn-ea"/>
              </a:rPr>
              <a:t>常用方法为互相关检测和自相关检测</a:t>
            </a:r>
          </a:p>
          <a:p>
            <a:pPr marL="171450" indent="-171450">
              <a:buFont typeface="Wingdings" panose="05000000000000000000" pitchFamily="2" charset="2"/>
              <a:buChar char="l"/>
            </a:pPr>
            <a:r>
              <a:rPr lang="zh-CN" altLang="en-US" sz="1200" dirty="0">
                <a:solidFill>
                  <a:srgbClr val="0070C0"/>
                </a:solidFill>
                <a:latin typeface="+mn-ea"/>
              </a:rPr>
              <a:t>核心思路即通过基站广播</a:t>
            </a:r>
            <a:r>
              <a:rPr lang="en-US" altLang="zh-CN" sz="1200" dirty="0">
                <a:solidFill>
                  <a:srgbClr val="0070C0"/>
                </a:solidFill>
                <a:latin typeface="+mn-ea"/>
              </a:rPr>
              <a:t>SIB</a:t>
            </a:r>
            <a:r>
              <a:rPr lang="zh-CN" altLang="en-US" sz="1200" dirty="0">
                <a:solidFill>
                  <a:srgbClr val="0070C0"/>
                </a:solidFill>
                <a:latin typeface="+mn-ea"/>
              </a:rPr>
              <a:t>数据包，使得在终端在接入小区的过程中实现一次同步，并在一段时间后进行周期性广播来进行校正以保证精度</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351" y="2831864"/>
            <a:ext cx="2738918" cy="2989979"/>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1388" y="3493636"/>
            <a:ext cx="3664665" cy="1279176"/>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6714" y="2831864"/>
            <a:ext cx="1489692" cy="2719159"/>
          </a:xfrm>
          <a:prstGeom prst="rect">
            <a:avLst/>
          </a:prstGeom>
        </p:spPr>
      </p:pic>
      <p:sp>
        <p:nvSpPr>
          <p:cNvPr id="16" name="文本框 15"/>
          <p:cNvSpPr txBox="1"/>
          <p:nvPr/>
        </p:nvSpPr>
        <p:spPr>
          <a:xfrm>
            <a:off x="4981575" y="2116487"/>
            <a:ext cx="2708728" cy="369332"/>
          </a:xfrm>
          <a:prstGeom prst="rect">
            <a:avLst/>
          </a:prstGeom>
          <a:noFill/>
        </p:spPr>
        <p:txBody>
          <a:bodyPr wrap="square" rtlCol="0">
            <a:spAutoFit/>
          </a:bodyPr>
          <a:lstStyle/>
          <a:p>
            <a:r>
              <a:rPr lang="en-US" altLang="zh-CN" b="1" dirty="0">
                <a:solidFill>
                  <a:srgbClr val="7030A0"/>
                </a:solidFill>
              </a:rPr>
              <a:t>5G+TSN</a:t>
            </a:r>
            <a:r>
              <a:rPr lang="zh-CN" altLang="en-US" b="1" dirty="0">
                <a:solidFill>
                  <a:srgbClr val="7030A0"/>
                </a:solidFill>
              </a:rPr>
              <a:t>融合时钟同步</a:t>
            </a:r>
          </a:p>
        </p:txBody>
      </p:sp>
      <p:sp>
        <p:nvSpPr>
          <p:cNvPr id="17" name="文本框 16"/>
          <p:cNvSpPr txBox="1"/>
          <p:nvPr/>
        </p:nvSpPr>
        <p:spPr>
          <a:xfrm>
            <a:off x="4981575" y="1108870"/>
            <a:ext cx="2547937" cy="830997"/>
          </a:xfrm>
          <a:prstGeom prst="rect">
            <a:avLst/>
          </a:prstGeom>
          <a:noFill/>
        </p:spPr>
        <p:txBody>
          <a:bodyPr wrap="square" rtlCol="0">
            <a:spAutoFit/>
          </a:bodyPr>
          <a:lstStyle/>
          <a:p>
            <a:pPr marL="171450" indent="-171450">
              <a:buFont typeface="Wingdings" panose="05000000000000000000" pitchFamily="2" charset="2"/>
              <a:buChar char="l"/>
            </a:pPr>
            <a:r>
              <a:rPr lang="zh-CN" altLang="en-US" sz="1200" dirty="0">
                <a:solidFill>
                  <a:srgbClr val="7030A0"/>
                </a:solidFill>
              </a:rPr>
              <a:t>网桥架构时钟同步</a:t>
            </a:r>
            <a:endParaRPr lang="en-US" altLang="zh-CN" sz="1200" dirty="0">
              <a:solidFill>
                <a:srgbClr val="7030A0"/>
              </a:solidFill>
            </a:endParaRPr>
          </a:p>
          <a:p>
            <a:pPr marL="171450" indent="-171450">
              <a:buFont typeface="Wingdings" panose="05000000000000000000" pitchFamily="2" charset="2"/>
              <a:buChar char="l"/>
            </a:pPr>
            <a:r>
              <a:rPr lang="zh-CN" altLang="en-US" sz="1200" dirty="0">
                <a:solidFill>
                  <a:srgbClr val="7030A0"/>
                </a:solidFill>
              </a:rPr>
              <a:t>在</a:t>
            </a:r>
            <a:r>
              <a:rPr lang="en-US" altLang="zh-CN" sz="1200" dirty="0">
                <a:solidFill>
                  <a:srgbClr val="7030A0"/>
                </a:solidFill>
              </a:rPr>
              <a:t>5G</a:t>
            </a:r>
            <a:r>
              <a:rPr lang="zh-CN" altLang="en-US" sz="1200" dirty="0">
                <a:solidFill>
                  <a:srgbClr val="7030A0"/>
                </a:solidFill>
              </a:rPr>
              <a:t>两端协议转换处计算驻留时间，使得两端</a:t>
            </a:r>
            <a:r>
              <a:rPr lang="en-US" altLang="zh-CN" sz="1200" dirty="0">
                <a:solidFill>
                  <a:srgbClr val="7030A0"/>
                </a:solidFill>
              </a:rPr>
              <a:t>TSN</a:t>
            </a:r>
            <a:r>
              <a:rPr lang="zh-CN" altLang="en-US" sz="1200" dirty="0">
                <a:solidFill>
                  <a:srgbClr val="7030A0"/>
                </a:solidFill>
              </a:rPr>
              <a:t>网络同步</a:t>
            </a:r>
          </a:p>
          <a:p>
            <a:pPr marL="171450" indent="-171450">
              <a:buFont typeface="Wingdings" panose="05000000000000000000" pitchFamily="2" charset="2"/>
              <a:buChar char="l"/>
            </a:pPr>
            <a:endParaRPr lang="en-US" altLang="zh-CN" sz="1200" dirty="0">
              <a:solidFill>
                <a:srgbClr val="7030A0"/>
              </a:solidFill>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3846280559"/>
              </p:ext>
            </p:extLst>
          </p:nvPr>
        </p:nvGraphicFramePr>
        <p:xfrm>
          <a:off x="1420138" y="5715207"/>
          <a:ext cx="2141538" cy="428625"/>
        </p:xfrm>
        <a:graphic>
          <a:graphicData uri="http://schemas.openxmlformats.org/presentationml/2006/ole">
            <mc:AlternateContent xmlns:mc="http://schemas.openxmlformats.org/markup-compatibility/2006">
              <mc:Choice xmlns:v="urn:schemas-microsoft-com:vml" Requires="v">
                <p:oleObj spid="_x0000_s2292" name="AxMath" r:id="rId6" imgW="2141280" imgH="429120" progId="Equation.AxMath">
                  <p:embed/>
                </p:oleObj>
              </mc:Choice>
              <mc:Fallback>
                <p:oleObj name="AxMath" r:id="rId6" imgW="2141280" imgH="429120" progId="Equation.AxMath">
                  <p:embed/>
                  <p:pic>
                    <p:nvPicPr>
                      <p:cNvPr id="0" name=""/>
                      <p:cNvPicPr/>
                      <p:nvPr/>
                    </p:nvPicPr>
                    <p:blipFill>
                      <a:blip r:embed="rId7"/>
                      <a:stretch>
                        <a:fillRect/>
                      </a:stretch>
                    </p:blipFill>
                    <p:spPr>
                      <a:xfrm>
                        <a:off x="1420138" y="5715207"/>
                        <a:ext cx="2141538" cy="428625"/>
                      </a:xfrm>
                      <a:prstGeom prst="rect">
                        <a:avLst/>
                      </a:prstGeom>
                    </p:spPr>
                  </p:pic>
                </p:oleObj>
              </mc:Fallback>
            </mc:AlternateContent>
          </a:graphicData>
        </a:graphic>
      </p:graphicFrame>
      <p:sp>
        <p:nvSpPr>
          <p:cNvPr id="19" name="文本框 18"/>
          <p:cNvSpPr txBox="1"/>
          <p:nvPr/>
        </p:nvSpPr>
        <p:spPr>
          <a:xfrm>
            <a:off x="226832" y="5766961"/>
            <a:ext cx="1228725" cy="307777"/>
          </a:xfrm>
          <a:prstGeom prst="rect">
            <a:avLst/>
          </a:prstGeom>
          <a:noFill/>
        </p:spPr>
        <p:txBody>
          <a:bodyPr wrap="square" rtlCol="0">
            <a:spAutoFit/>
          </a:bodyPr>
          <a:lstStyle/>
          <a:p>
            <a:r>
              <a:rPr lang="zh-CN" altLang="en-US" sz="1400" b="1" dirty="0"/>
              <a:t>时偏估计：</a:t>
            </a:r>
          </a:p>
        </p:txBody>
      </p:sp>
      <p:sp>
        <p:nvSpPr>
          <p:cNvPr id="20" name="文本框 19"/>
          <p:cNvSpPr txBox="1"/>
          <p:nvPr/>
        </p:nvSpPr>
        <p:spPr>
          <a:xfrm>
            <a:off x="230066" y="6495895"/>
            <a:ext cx="1228725" cy="307777"/>
          </a:xfrm>
          <a:prstGeom prst="rect">
            <a:avLst/>
          </a:prstGeom>
          <a:noFill/>
        </p:spPr>
        <p:txBody>
          <a:bodyPr wrap="square" rtlCol="0">
            <a:spAutoFit/>
          </a:bodyPr>
          <a:lstStyle/>
          <a:p>
            <a:r>
              <a:rPr lang="zh-CN" altLang="en-US" sz="1400" b="1" dirty="0"/>
              <a:t>时钟修正：</a:t>
            </a:r>
          </a:p>
        </p:txBody>
      </p:sp>
      <p:sp>
        <p:nvSpPr>
          <p:cNvPr id="21" name="文本框 20"/>
          <p:cNvSpPr txBox="1"/>
          <p:nvPr/>
        </p:nvSpPr>
        <p:spPr>
          <a:xfrm>
            <a:off x="4510086" y="654140"/>
            <a:ext cx="4953000" cy="338554"/>
          </a:xfrm>
          <a:prstGeom prst="rect">
            <a:avLst/>
          </a:prstGeom>
          <a:noFill/>
        </p:spPr>
        <p:txBody>
          <a:bodyPr wrap="square" rtlCol="0">
            <a:spAutoFit/>
          </a:bodyPr>
          <a:lstStyle/>
          <a:p>
            <a:r>
              <a:rPr lang="zh-CN" altLang="en-US" sz="1600" b="1" dirty="0"/>
              <a:t>时钟同步是</a:t>
            </a:r>
            <a:r>
              <a:rPr lang="en-US" altLang="zh-CN" sz="1600" b="1" dirty="0"/>
              <a:t>5G+TSN</a:t>
            </a:r>
            <a:r>
              <a:rPr lang="zh-CN" altLang="en-US" sz="1600" b="1" dirty="0"/>
              <a:t>融合的基础与关键</a:t>
            </a:r>
          </a:p>
        </p:txBody>
      </p:sp>
      <p:graphicFrame>
        <p:nvGraphicFramePr>
          <p:cNvPr id="23" name="对象 22"/>
          <p:cNvGraphicFramePr>
            <a:graphicFrameLocks noChangeAspect="1"/>
          </p:cNvGraphicFramePr>
          <p:nvPr>
            <p:extLst>
              <p:ext uri="{D42A27DB-BD31-4B8C-83A1-F6EECF244321}">
                <p14:modId xmlns:p14="http://schemas.microsoft.com/office/powerpoint/2010/main" val="2134572151"/>
              </p:ext>
            </p:extLst>
          </p:nvPr>
        </p:nvGraphicFramePr>
        <p:xfrm>
          <a:off x="1724024" y="3632995"/>
          <a:ext cx="200025" cy="230188"/>
        </p:xfrm>
        <a:graphic>
          <a:graphicData uri="http://schemas.openxmlformats.org/presentationml/2006/ole">
            <mc:AlternateContent xmlns:mc="http://schemas.openxmlformats.org/markup-compatibility/2006">
              <mc:Choice xmlns:v="urn:schemas-microsoft-com:vml" Requires="v">
                <p:oleObj spid="_x0000_s2293" name="AxMath" r:id="rId8" imgW="199440" imgH="229680" progId="Equation.AxMath">
                  <p:embed/>
                </p:oleObj>
              </mc:Choice>
              <mc:Fallback>
                <p:oleObj name="AxMath" r:id="rId8" imgW="199440" imgH="229680" progId="Equation.AxMath">
                  <p:embed/>
                  <p:pic>
                    <p:nvPicPr>
                      <p:cNvPr id="0" name=""/>
                      <p:cNvPicPr/>
                      <p:nvPr/>
                    </p:nvPicPr>
                    <p:blipFill>
                      <a:blip r:embed="rId9"/>
                      <a:stretch>
                        <a:fillRect/>
                      </a:stretch>
                    </p:blipFill>
                    <p:spPr>
                      <a:xfrm>
                        <a:off x="1724024" y="3632995"/>
                        <a:ext cx="200025" cy="230188"/>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266039000"/>
              </p:ext>
            </p:extLst>
          </p:nvPr>
        </p:nvGraphicFramePr>
        <p:xfrm>
          <a:off x="3650756" y="4004977"/>
          <a:ext cx="206375" cy="230188"/>
        </p:xfrm>
        <a:graphic>
          <a:graphicData uri="http://schemas.openxmlformats.org/presentationml/2006/ole">
            <mc:AlternateContent xmlns:mc="http://schemas.openxmlformats.org/markup-compatibility/2006">
              <mc:Choice xmlns:v="urn:schemas-microsoft-com:vml" Requires="v">
                <p:oleObj spid="_x0000_s2294" name="AxMath" r:id="rId10" imgW="206640" imgH="229680" progId="Equation.AxMath">
                  <p:embed/>
                </p:oleObj>
              </mc:Choice>
              <mc:Fallback>
                <p:oleObj name="AxMath" r:id="rId10" imgW="206640" imgH="229680" progId="Equation.AxMath">
                  <p:embed/>
                  <p:pic>
                    <p:nvPicPr>
                      <p:cNvPr id="0" name=""/>
                      <p:cNvPicPr/>
                      <p:nvPr/>
                    </p:nvPicPr>
                    <p:blipFill>
                      <a:blip r:embed="rId11"/>
                      <a:stretch>
                        <a:fillRect/>
                      </a:stretch>
                    </p:blipFill>
                    <p:spPr>
                      <a:xfrm>
                        <a:off x="3650756" y="4004977"/>
                        <a:ext cx="206375" cy="230188"/>
                      </a:xfrm>
                      <a:prstGeom prst="rect">
                        <a:avLst/>
                      </a:prstGeom>
                    </p:spPr>
                  </p:pic>
                </p:oleObj>
              </mc:Fallback>
            </mc:AlternateContent>
          </a:graphicData>
        </a:graphic>
      </p:graphicFrame>
      <p:sp>
        <p:nvSpPr>
          <p:cNvPr id="25" name="文本框 24"/>
          <p:cNvSpPr txBox="1"/>
          <p:nvPr/>
        </p:nvSpPr>
        <p:spPr>
          <a:xfrm>
            <a:off x="221642" y="6107615"/>
            <a:ext cx="1228725" cy="307777"/>
          </a:xfrm>
          <a:prstGeom prst="rect">
            <a:avLst/>
          </a:prstGeom>
          <a:noFill/>
        </p:spPr>
        <p:txBody>
          <a:bodyPr wrap="square" rtlCol="0">
            <a:spAutoFit/>
          </a:bodyPr>
          <a:lstStyle/>
          <a:p>
            <a:r>
              <a:rPr lang="zh-CN" altLang="en-US" sz="1400" b="1" dirty="0"/>
              <a:t>频偏估计：</a:t>
            </a:r>
          </a:p>
        </p:txBody>
      </p:sp>
      <p:graphicFrame>
        <p:nvGraphicFramePr>
          <p:cNvPr id="26" name="对象 25"/>
          <p:cNvGraphicFramePr>
            <a:graphicFrameLocks noChangeAspect="1"/>
          </p:cNvGraphicFramePr>
          <p:nvPr>
            <p:extLst>
              <p:ext uri="{D42A27DB-BD31-4B8C-83A1-F6EECF244321}">
                <p14:modId xmlns:p14="http://schemas.microsoft.com/office/powerpoint/2010/main" val="2200115062"/>
              </p:ext>
            </p:extLst>
          </p:nvPr>
        </p:nvGraphicFramePr>
        <p:xfrm>
          <a:off x="2072601" y="6100514"/>
          <a:ext cx="836612" cy="422275"/>
        </p:xfrm>
        <a:graphic>
          <a:graphicData uri="http://schemas.openxmlformats.org/presentationml/2006/ole">
            <mc:AlternateContent xmlns:mc="http://schemas.openxmlformats.org/markup-compatibility/2006">
              <mc:Choice xmlns:v="urn:schemas-microsoft-com:vml" Requires="v">
                <p:oleObj spid="_x0000_s2295" name="AxMath" r:id="rId12" imgW="836640" imgH="421920" progId="Equation.AxMath">
                  <p:embed/>
                </p:oleObj>
              </mc:Choice>
              <mc:Fallback>
                <p:oleObj name="AxMath" r:id="rId12" imgW="836640" imgH="421920" progId="Equation.AxMath">
                  <p:embed/>
                  <p:pic>
                    <p:nvPicPr>
                      <p:cNvPr id="0" name=""/>
                      <p:cNvPicPr/>
                      <p:nvPr/>
                    </p:nvPicPr>
                    <p:blipFill>
                      <a:blip r:embed="rId13"/>
                      <a:stretch>
                        <a:fillRect/>
                      </a:stretch>
                    </p:blipFill>
                    <p:spPr>
                      <a:xfrm>
                        <a:off x="2072601" y="6100514"/>
                        <a:ext cx="836612" cy="422275"/>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71208358"/>
              </p:ext>
            </p:extLst>
          </p:nvPr>
        </p:nvGraphicFramePr>
        <p:xfrm>
          <a:off x="2064603" y="6544470"/>
          <a:ext cx="760413" cy="284162"/>
        </p:xfrm>
        <a:graphic>
          <a:graphicData uri="http://schemas.openxmlformats.org/presentationml/2006/ole">
            <mc:AlternateContent xmlns:mc="http://schemas.openxmlformats.org/markup-compatibility/2006">
              <mc:Choice xmlns:v="urn:schemas-microsoft-com:vml" Requires="v">
                <p:oleObj spid="_x0000_s2296" name="AxMath" r:id="rId14" imgW="760680" imgH="283680" progId="Equation.AxMath">
                  <p:embed/>
                </p:oleObj>
              </mc:Choice>
              <mc:Fallback>
                <p:oleObj name="AxMath" r:id="rId14" imgW="760680" imgH="283680" progId="Equation.AxMath">
                  <p:embed/>
                  <p:pic>
                    <p:nvPicPr>
                      <p:cNvPr id="0" name=""/>
                      <p:cNvPicPr/>
                      <p:nvPr/>
                    </p:nvPicPr>
                    <p:blipFill>
                      <a:blip r:embed="rId15"/>
                      <a:stretch>
                        <a:fillRect/>
                      </a:stretch>
                    </p:blipFill>
                    <p:spPr>
                      <a:xfrm>
                        <a:off x="2064603" y="6544470"/>
                        <a:ext cx="760413" cy="284162"/>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914637138"/>
              </p:ext>
            </p:extLst>
          </p:nvPr>
        </p:nvGraphicFramePr>
        <p:xfrm>
          <a:off x="7812540" y="3561559"/>
          <a:ext cx="163513" cy="228600"/>
        </p:xfrm>
        <a:graphic>
          <a:graphicData uri="http://schemas.openxmlformats.org/presentationml/2006/ole">
            <mc:AlternateContent xmlns:mc="http://schemas.openxmlformats.org/markup-compatibility/2006">
              <mc:Choice xmlns:v="urn:schemas-microsoft-com:vml" Requires="v">
                <p:oleObj spid="_x0000_s2297" name="AxMath" r:id="rId16" imgW="164160" imgH="228960" progId="Equation.AxMath">
                  <p:embed/>
                </p:oleObj>
              </mc:Choice>
              <mc:Fallback>
                <p:oleObj name="AxMath" r:id="rId16" imgW="164160" imgH="228960" progId="Equation.AxMath">
                  <p:embed/>
                  <p:pic>
                    <p:nvPicPr>
                      <p:cNvPr id="0" name=""/>
                      <p:cNvPicPr/>
                      <p:nvPr/>
                    </p:nvPicPr>
                    <p:blipFill>
                      <a:blip r:embed="rId17"/>
                      <a:stretch>
                        <a:fillRect/>
                      </a:stretch>
                    </p:blipFill>
                    <p:spPr>
                      <a:xfrm>
                        <a:off x="7812540" y="3561559"/>
                        <a:ext cx="163513" cy="228600"/>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3842530104"/>
              </p:ext>
            </p:extLst>
          </p:nvPr>
        </p:nvGraphicFramePr>
        <p:xfrm>
          <a:off x="4498975" y="3455988"/>
          <a:ext cx="90488" cy="228600"/>
        </p:xfrm>
        <a:graphic>
          <a:graphicData uri="http://schemas.openxmlformats.org/presentationml/2006/ole">
            <mc:AlternateContent xmlns:mc="http://schemas.openxmlformats.org/markup-compatibility/2006">
              <mc:Choice xmlns:v="urn:schemas-microsoft-com:vml" Requires="v">
                <p:oleObj spid="_x0000_s2298" name="AxMath" r:id="rId18" imgW="90720" imgH="227880" progId="Equation.AxMath">
                  <p:embed/>
                </p:oleObj>
              </mc:Choice>
              <mc:Fallback>
                <p:oleObj name="AxMath" r:id="rId18" imgW="90720" imgH="227880" progId="Equation.AxMath">
                  <p:embed/>
                  <p:pic>
                    <p:nvPicPr>
                      <p:cNvPr id="0" name=""/>
                      <p:cNvPicPr/>
                      <p:nvPr/>
                    </p:nvPicPr>
                    <p:blipFill>
                      <a:blip r:embed="rId19"/>
                      <a:stretch>
                        <a:fillRect/>
                      </a:stretch>
                    </p:blipFill>
                    <p:spPr>
                      <a:xfrm>
                        <a:off x="4498975" y="3455988"/>
                        <a:ext cx="90488" cy="228600"/>
                      </a:xfrm>
                      <a:prstGeom prst="rect">
                        <a:avLst/>
                      </a:prstGeom>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3674940929"/>
              </p:ext>
            </p:extLst>
          </p:nvPr>
        </p:nvGraphicFramePr>
        <p:xfrm>
          <a:off x="5679360" y="5761772"/>
          <a:ext cx="1592262" cy="500063"/>
        </p:xfrm>
        <a:graphic>
          <a:graphicData uri="http://schemas.openxmlformats.org/presentationml/2006/ole">
            <mc:AlternateContent xmlns:mc="http://schemas.openxmlformats.org/markup-compatibility/2006">
              <mc:Choice xmlns:v="urn:schemas-microsoft-com:vml" Requires="v">
                <p:oleObj spid="_x0000_s2299" name="AxMath" r:id="rId20" imgW="1591920" imgH="499680" progId="Equation.AxMath">
                  <p:embed/>
                </p:oleObj>
              </mc:Choice>
              <mc:Fallback>
                <p:oleObj name="AxMath" r:id="rId20" imgW="1591920" imgH="499680" progId="Equation.AxMath">
                  <p:embed/>
                  <p:pic>
                    <p:nvPicPr>
                      <p:cNvPr id="0" name=""/>
                      <p:cNvPicPr/>
                      <p:nvPr/>
                    </p:nvPicPr>
                    <p:blipFill>
                      <a:blip r:embed="rId21"/>
                      <a:stretch>
                        <a:fillRect/>
                      </a:stretch>
                    </p:blipFill>
                    <p:spPr>
                      <a:xfrm>
                        <a:off x="5679360" y="5761772"/>
                        <a:ext cx="1592262" cy="500063"/>
                      </a:xfrm>
                      <a:prstGeom prst="rect">
                        <a:avLst/>
                      </a:prstGeom>
                    </p:spPr>
                  </p:pic>
                </p:oleObj>
              </mc:Fallback>
            </mc:AlternateContent>
          </a:graphicData>
        </a:graphic>
      </p:graphicFrame>
      <p:sp>
        <p:nvSpPr>
          <p:cNvPr id="35" name="文本框 34"/>
          <p:cNvSpPr txBox="1"/>
          <p:nvPr/>
        </p:nvSpPr>
        <p:spPr>
          <a:xfrm>
            <a:off x="4393890" y="5715207"/>
            <a:ext cx="1387734" cy="307777"/>
          </a:xfrm>
          <a:prstGeom prst="rect">
            <a:avLst/>
          </a:prstGeom>
          <a:noFill/>
        </p:spPr>
        <p:txBody>
          <a:bodyPr wrap="square" rtlCol="0">
            <a:spAutoFit/>
          </a:bodyPr>
          <a:lstStyle/>
          <a:p>
            <a:r>
              <a:rPr lang="zh-CN" altLang="en-US" sz="1400" b="1" dirty="0"/>
              <a:t>计算透明时钟：</a:t>
            </a:r>
          </a:p>
        </p:txBody>
      </p:sp>
      <p:graphicFrame>
        <p:nvGraphicFramePr>
          <p:cNvPr id="36" name="对象 35"/>
          <p:cNvGraphicFramePr>
            <a:graphicFrameLocks noChangeAspect="1"/>
          </p:cNvGraphicFramePr>
          <p:nvPr>
            <p:extLst>
              <p:ext uri="{D42A27DB-BD31-4B8C-83A1-F6EECF244321}">
                <p14:modId xmlns:p14="http://schemas.microsoft.com/office/powerpoint/2010/main" val="3752296284"/>
              </p:ext>
            </p:extLst>
          </p:nvPr>
        </p:nvGraphicFramePr>
        <p:xfrm>
          <a:off x="9881560" y="5754001"/>
          <a:ext cx="754063" cy="230188"/>
        </p:xfrm>
        <a:graphic>
          <a:graphicData uri="http://schemas.openxmlformats.org/presentationml/2006/ole">
            <mc:AlternateContent xmlns:mc="http://schemas.openxmlformats.org/markup-compatibility/2006">
              <mc:Choice xmlns:v="urn:schemas-microsoft-com:vml" Requires="v">
                <p:oleObj spid="_x0000_s2300" name="AxMath" r:id="rId22" imgW="754560" imgH="229680" progId="Equation.AxMath">
                  <p:embed/>
                </p:oleObj>
              </mc:Choice>
              <mc:Fallback>
                <p:oleObj name="AxMath" r:id="rId22" imgW="754560" imgH="229680" progId="Equation.AxMath">
                  <p:embed/>
                  <p:pic>
                    <p:nvPicPr>
                      <p:cNvPr id="0" name=""/>
                      <p:cNvPicPr/>
                      <p:nvPr/>
                    </p:nvPicPr>
                    <p:blipFill>
                      <a:blip r:embed="rId23"/>
                      <a:stretch>
                        <a:fillRect/>
                      </a:stretch>
                    </p:blipFill>
                    <p:spPr>
                      <a:xfrm>
                        <a:off x="9881560" y="5754001"/>
                        <a:ext cx="754063" cy="230188"/>
                      </a:xfrm>
                      <a:prstGeom prst="rect">
                        <a:avLst/>
                      </a:prstGeom>
                    </p:spPr>
                  </p:pic>
                </p:oleObj>
              </mc:Fallback>
            </mc:AlternateContent>
          </a:graphicData>
        </a:graphic>
      </p:graphicFrame>
      <p:sp>
        <p:nvSpPr>
          <p:cNvPr id="37" name="文本框 36"/>
          <p:cNvSpPr txBox="1"/>
          <p:nvPr/>
        </p:nvSpPr>
        <p:spPr>
          <a:xfrm>
            <a:off x="7899308" y="5715207"/>
            <a:ext cx="1850015" cy="307777"/>
          </a:xfrm>
          <a:prstGeom prst="rect">
            <a:avLst/>
          </a:prstGeom>
          <a:noFill/>
        </p:spPr>
        <p:txBody>
          <a:bodyPr wrap="square" rtlCol="0">
            <a:spAutoFit/>
          </a:bodyPr>
          <a:lstStyle/>
          <a:p>
            <a:r>
              <a:rPr lang="zh-CN" altLang="en-US" sz="1400" b="1" dirty="0"/>
              <a:t>接入时估计传播延迟</a:t>
            </a:r>
            <a:r>
              <a:rPr lang="en-US" altLang="zh-CN" sz="1400" b="1" dirty="0"/>
              <a:t>:</a:t>
            </a:r>
            <a:endParaRPr lang="zh-CN" altLang="en-US" sz="1400" b="1" dirty="0"/>
          </a:p>
        </p:txBody>
      </p:sp>
    </p:spTree>
    <p:extLst>
      <p:ext uri="{BB962C8B-B14F-4D97-AF65-F5344CB8AC3E}">
        <p14:creationId xmlns:p14="http://schemas.microsoft.com/office/powerpoint/2010/main" val="3456150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研究现状</a:t>
            </a:r>
            <a:endParaRPr lang="zh-CN" altLang="en-US" sz="3200" b="1" dirty="0"/>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0C38ADD-A7BA-411B-BC7F-EEF730D0B14C}"/>
              </a:ext>
            </a:extLst>
          </p:cNvPr>
          <p:cNvSpPr>
            <a:spLocks noGrp="1"/>
          </p:cNvSpPr>
          <p:nvPr>
            <p:ph type="sldNum" sz="quarter" idx="10"/>
          </p:nvPr>
        </p:nvSpPr>
        <p:spPr/>
        <p:txBody>
          <a:bodyPr/>
          <a:lstStyle/>
          <a:p>
            <a:fld id="{6C53781C-E1F6-4315-A39D-61273F2E0596}" type="slidenum">
              <a:rPr lang="zh-CN" altLang="en-US" smtClean="0"/>
              <a:pPr/>
              <a:t>6</a:t>
            </a:fld>
            <a:endParaRPr lang="zh-CN" altLang="en-US" dirty="0"/>
          </a:p>
        </p:txBody>
      </p:sp>
      <p:sp>
        <p:nvSpPr>
          <p:cNvPr id="44" name="矩形 43">
            <a:extLst>
              <a:ext uri="{FF2B5EF4-FFF2-40B4-BE49-F238E27FC236}">
                <a16:creationId xmlns:a16="http://schemas.microsoft.com/office/drawing/2014/main" id="{53E63CF3-3ACE-4D2C-8616-2A1D06585B7E}"/>
              </a:ext>
            </a:extLst>
          </p:cNvPr>
          <p:cNvSpPr/>
          <p:nvPr/>
        </p:nvSpPr>
        <p:spPr>
          <a:xfrm>
            <a:off x="202019" y="4106483"/>
            <a:ext cx="11842835" cy="1477328"/>
          </a:xfrm>
          <a:prstGeom prst="rect">
            <a:avLst/>
          </a:prstGeom>
        </p:spPr>
        <p:txBody>
          <a:bodyPr wrap="square">
            <a:spAutoFit/>
          </a:bodyPr>
          <a:lstStyle/>
          <a:p>
            <a:pPr algn="ctr">
              <a:lnSpc>
                <a:spcPct val="150000"/>
              </a:lnSpc>
            </a:pPr>
            <a:r>
              <a:rPr lang="zh-CN" altLang="en-US" sz="2000" b="1" dirty="0">
                <a:solidFill>
                  <a:schemeClr val="accent3">
                    <a:lumMod val="75000"/>
                  </a:schemeClr>
                </a:solidFill>
                <a:latin typeface="+mj-ea"/>
                <a:ea typeface="+mj-ea"/>
              </a:rPr>
              <a:t>现有工作局限：依靠现有的网桥架构，</a:t>
            </a:r>
            <a:r>
              <a:rPr lang="en-US" altLang="zh-CN" sz="2000" b="1" dirty="0">
                <a:solidFill>
                  <a:schemeClr val="accent3">
                    <a:lumMod val="75000"/>
                  </a:schemeClr>
                </a:solidFill>
                <a:latin typeface="+mj-ea"/>
                <a:ea typeface="+mj-ea"/>
              </a:rPr>
              <a:t>5G</a:t>
            </a:r>
            <a:r>
              <a:rPr lang="zh-CN" altLang="en-US" sz="2000" b="1" dirty="0">
                <a:solidFill>
                  <a:schemeClr val="accent3">
                    <a:lumMod val="75000"/>
                  </a:schemeClr>
                </a:solidFill>
                <a:latin typeface="+mj-ea"/>
                <a:ea typeface="+mj-ea"/>
              </a:rPr>
              <a:t>内部依靠参考时钟而非</a:t>
            </a:r>
            <a:r>
              <a:rPr lang="en-US" altLang="zh-CN" sz="2000" b="1" dirty="0">
                <a:solidFill>
                  <a:schemeClr val="accent3">
                    <a:lumMod val="75000"/>
                  </a:schemeClr>
                </a:solidFill>
                <a:latin typeface="+mj-ea"/>
                <a:ea typeface="+mj-ea"/>
              </a:rPr>
              <a:t>TSN</a:t>
            </a:r>
            <a:r>
              <a:rPr lang="zh-CN" altLang="en-US" sz="2000" b="1" dirty="0">
                <a:solidFill>
                  <a:schemeClr val="accent3">
                    <a:lumMod val="75000"/>
                  </a:schemeClr>
                </a:solidFill>
                <a:latin typeface="+mj-ea"/>
                <a:ea typeface="+mj-ea"/>
              </a:rPr>
              <a:t>时钟进行同步。</a:t>
            </a:r>
            <a:endParaRPr lang="en-US" altLang="zh-CN" sz="2000" b="1" dirty="0">
              <a:solidFill>
                <a:schemeClr val="accent3">
                  <a:lumMod val="75000"/>
                </a:schemeClr>
              </a:solidFill>
              <a:latin typeface="+mj-ea"/>
              <a:ea typeface="+mj-ea"/>
            </a:endParaRPr>
          </a:p>
          <a:p>
            <a:pPr algn="ctr">
              <a:lnSpc>
                <a:spcPct val="150000"/>
              </a:lnSpc>
            </a:pPr>
            <a:r>
              <a:rPr lang="zh-CN" altLang="en-US" sz="2000" b="1" dirty="0">
                <a:solidFill>
                  <a:schemeClr val="accent3">
                    <a:lumMod val="75000"/>
                  </a:schemeClr>
                </a:solidFill>
                <a:latin typeface="+mj-ea"/>
                <a:ea typeface="+mj-ea"/>
              </a:rPr>
              <a:t>并且缺乏对当前误差的补偿。</a:t>
            </a:r>
          </a:p>
          <a:p>
            <a:pPr algn="ctr">
              <a:lnSpc>
                <a:spcPct val="150000"/>
              </a:lnSpc>
            </a:pPr>
            <a:endParaRPr lang="zh-CN" altLang="en-US" sz="2000" b="1" dirty="0">
              <a:solidFill>
                <a:schemeClr val="accent3">
                  <a:lumMod val="75000"/>
                </a:schemeClr>
              </a:solidFill>
              <a:latin typeface="+mj-ea"/>
              <a:ea typeface="+mj-ea"/>
            </a:endParaRPr>
          </a:p>
        </p:txBody>
      </p:sp>
      <p:sp>
        <p:nvSpPr>
          <p:cNvPr id="50" name="矩形 49">
            <a:extLst>
              <a:ext uri="{FF2B5EF4-FFF2-40B4-BE49-F238E27FC236}">
                <a16:creationId xmlns:a16="http://schemas.microsoft.com/office/drawing/2014/main" id="{D9DD4C19-CB12-4220-9D45-4448DF3D91F4}"/>
              </a:ext>
            </a:extLst>
          </p:cNvPr>
          <p:cNvSpPr/>
          <p:nvPr/>
        </p:nvSpPr>
        <p:spPr>
          <a:xfrm>
            <a:off x="647907" y="953511"/>
            <a:ext cx="2326278" cy="553998"/>
          </a:xfrm>
          <a:prstGeom prst="rect">
            <a:avLst/>
          </a:prstGeom>
        </p:spPr>
        <p:txBody>
          <a:bodyPr wrap="none">
            <a:spAutoFit/>
          </a:bodyPr>
          <a:lstStyle/>
          <a:p>
            <a:pPr marL="342900" indent="-342900" algn="ctr">
              <a:lnSpc>
                <a:spcPct val="150000"/>
              </a:lnSpc>
              <a:buFont typeface="Wingdings" panose="05000000000000000000" pitchFamily="2" charset="2"/>
              <a:buChar char="n"/>
            </a:pPr>
            <a:r>
              <a:rPr lang="zh-CN" altLang="en-US" sz="2000" b="1" dirty="0">
                <a:solidFill>
                  <a:schemeClr val="accent3">
                    <a:lumMod val="75000"/>
                  </a:schemeClr>
                </a:solidFill>
                <a:latin typeface="+mj-ea"/>
                <a:ea typeface="+mj-ea"/>
              </a:rPr>
              <a:t>同步误差研究：</a:t>
            </a:r>
          </a:p>
        </p:txBody>
      </p:sp>
      <p:sp>
        <p:nvSpPr>
          <p:cNvPr id="51" name="矩形 50">
            <a:extLst>
              <a:ext uri="{FF2B5EF4-FFF2-40B4-BE49-F238E27FC236}">
                <a16:creationId xmlns:a16="http://schemas.microsoft.com/office/drawing/2014/main" id="{7A489DCF-673E-4064-8BE7-809C0C058CFF}"/>
              </a:ext>
            </a:extLst>
          </p:cNvPr>
          <p:cNvSpPr/>
          <p:nvPr/>
        </p:nvSpPr>
        <p:spPr>
          <a:xfrm>
            <a:off x="706087" y="2029378"/>
            <a:ext cx="4096314" cy="507831"/>
          </a:xfrm>
          <a:prstGeom prst="rect">
            <a:avLst/>
          </a:prstGeom>
        </p:spPr>
        <p:txBody>
          <a:bodyPr wrap="none">
            <a:spAutoFit/>
          </a:bodyPr>
          <a:lstStyle/>
          <a:p>
            <a:pPr marL="342900" indent="-342900" algn="ctr">
              <a:lnSpc>
                <a:spcPct val="150000"/>
              </a:lnSpc>
              <a:buFont typeface="Arial" panose="020B0604020202020204" pitchFamily="34" charset="0"/>
              <a:buChar char="•"/>
            </a:pPr>
            <a:r>
              <a:rPr lang="zh-CN" altLang="en-US" b="1" dirty="0">
                <a:latin typeface="+mj-ea"/>
                <a:ea typeface="+mj-ea"/>
              </a:rPr>
              <a:t>参考时间粒度误差（</a:t>
            </a:r>
            <a:r>
              <a:rPr lang="en-US" altLang="zh-CN" b="1" dirty="0">
                <a:latin typeface="+mj-ea"/>
                <a:ea typeface="+mj-ea"/>
              </a:rPr>
              <a:t>RTGE</a:t>
            </a:r>
            <a:r>
              <a:rPr lang="zh-CN" altLang="en-US" b="1" dirty="0">
                <a:latin typeface="+mj-ea"/>
                <a:ea typeface="+mj-ea"/>
              </a:rPr>
              <a:t>）</a:t>
            </a:r>
            <a:r>
              <a:rPr lang="en-US" altLang="zh-CN" b="1" baseline="30000" dirty="0">
                <a:latin typeface="+mj-ea"/>
                <a:ea typeface="+mj-ea"/>
              </a:rPr>
              <a:t>[3][4]</a:t>
            </a:r>
            <a:r>
              <a:rPr lang="zh-CN" altLang="en-US" b="1" dirty="0">
                <a:latin typeface="+mj-ea"/>
                <a:ea typeface="+mj-ea"/>
              </a:rPr>
              <a:t>：</a:t>
            </a:r>
          </a:p>
        </p:txBody>
      </p:sp>
      <p:pic>
        <p:nvPicPr>
          <p:cNvPr id="56" name="图片 55">
            <a:extLst>
              <a:ext uri="{FF2B5EF4-FFF2-40B4-BE49-F238E27FC236}">
                <a16:creationId xmlns:a16="http://schemas.microsoft.com/office/drawing/2014/main" id="{250F9DF4-D0E5-4557-B8CC-3579028F4686}"/>
              </a:ext>
            </a:extLst>
          </p:cNvPr>
          <p:cNvPicPr>
            <a:picLocks noChangeAspect="1"/>
          </p:cNvPicPr>
          <p:nvPr/>
        </p:nvPicPr>
        <p:blipFill>
          <a:blip r:embed="rId3"/>
          <a:stretch>
            <a:fillRect/>
          </a:stretch>
        </p:blipFill>
        <p:spPr>
          <a:xfrm>
            <a:off x="8736148" y="2028356"/>
            <a:ext cx="1876425" cy="1095375"/>
          </a:xfrm>
          <a:prstGeom prst="rect">
            <a:avLst/>
          </a:prstGeom>
          <a:ln>
            <a:noFill/>
          </a:ln>
        </p:spPr>
      </p:pic>
      <p:pic>
        <p:nvPicPr>
          <p:cNvPr id="57" name="图片 56">
            <a:extLst>
              <a:ext uri="{FF2B5EF4-FFF2-40B4-BE49-F238E27FC236}">
                <a16:creationId xmlns:a16="http://schemas.microsoft.com/office/drawing/2014/main" id="{04BAC17F-B9D0-4697-9F46-CFA49D098448}"/>
              </a:ext>
            </a:extLst>
          </p:cNvPr>
          <p:cNvPicPr>
            <a:picLocks noChangeAspect="1"/>
          </p:cNvPicPr>
          <p:nvPr/>
        </p:nvPicPr>
        <p:blipFill rotWithShape="1">
          <a:blip r:embed="rId4"/>
          <a:srcRect l="3711" t="22689" r="1363" b="7007"/>
          <a:stretch/>
        </p:blipFill>
        <p:spPr>
          <a:xfrm>
            <a:off x="7474268" y="1084415"/>
            <a:ext cx="2357862" cy="810123"/>
          </a:xfrm>
          <a:prstGeom prst="rect">
            <a:avLst/>
          </a:prstGeom>
          <a:ln>
            <a:solidFill>
              <a:schemeClr val="tx1"/>
            </a:solidFill>
          </a:ln>
        </p:spPr>
      </p:pic>
      <p:sp>
        <p:nvSpPr>
          <p:cNvPr id="62" name="矩形 61">
            <a:extLst>
              <a:ext uri="{FF2B5EF4-FFF2-40B4-BE49-F238E27FC236}">
                <a16:creationId xmlns:a16="http://schemas.microsoft.com/office/drawing/2014/main" id="{F584330C-7FAC-49FE-87ED-CA41B90DB0D3}"/>
              </a:ext>
            </a:extLst>
          </p:cNvPr>
          <p:cNvSpPr/>
          <p:nvPr/>
        </p:nvSpPr>
        <p:spPr>
          <a:xfrm>
            <a:off x="715872" y="1523224"/>
            <a:ext cx="4665760" cy="507831"/>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b="1" dirty="0">
                <a:latin typeface="+mj-ea"/>
                <a:ea typeface="+mj-ea"/>
              </a:rPr>
              <a:t>时间对准误差（</a:t>
            </a:r>
            <a:r>
              <a:rPr lang="en-US" altLang="zh-CN" b="1" dirty="0">
                <a:latin typeface="+mj-ea"/>
                <a:ea typeface="+mj-ea"/>
              </a:rPr>
              <a:t>TAE</a:t>
            </a:r>
            <a:r>
              <a:rPr lang="zh-CN" altLang="en-US" b="1" dirty="0">
                <a:latin typeface="+mj-ea"/>
                <a:ea typeface="+mj-ea"/>
              </a:rPr>
              <a:t>）</a:t>
            </a:r>
            <a:r>
              <a:rPr lang="en-US" altLang="zh-CN" b="1" baseline="30000" dirty="0">
                <a:latin typeface="+mj-ea"/>
                <a:ea typeface="+mj-ea"/>
              </a:rPr>
              <a:t>[1][2]</a:t>
            </a:r>
            <a:r>
              <a:rPr lang="zh-CN" altLang="en-US" b="1" dirty="0">
                <a:latin typeface="+mj-ea"/>
                <a:ea typeface="+mj-ea"/>
              </a:rPr>
              <a:t>：</a:t>
            </a:r>
          </a:p>
        </p:txBody>
      </p:sp>
      <p:sp>
        <p:nvSpPr>
          <p:cNvPr id="63" name="矩形 62">
            <a:extLst>
              <a:ext uri="{FF2B5EF4-FFF2-40B4-BE49-F238E27FC236}">
                <a16:creationId xmlns:a16="http://schemas.microsoft.com/office/drawing/2014/main" id="{BBF96566-8430-4E9D-8522-4ECDAED366DF}"/>
              </a:ext>
            </a:extLst>
          </p:cNvPr>
          <p:cNvSpPr/>
          <p:nvPr/>
        </p:nvSpPr>
        <p:spPr>
          <a:xfrm>
            <a:off x="715872" y="2505758"/>
            <a:ext cx="3943387" cy="507831"/>
          </a:xfrm>
          <a:prstGeom prst="rect">
            <a:avLst/>
          </a:prstGeom>
        </p:spPr>
        <p:txBody>
          <a:bodyPr wrap="none">
            <a:spAutoFit/>
          </a:bodyPr>
          <a:lstStyle/>
          <a:p>
            <a:pPr marL="342900" indent="-342900" algn="ctr">
              <a:lnSpc>
                <a:spcPct val="150000"/>
              </a:lnSpc>
              <a:buFont typeface="Arial" panose="020B0604020202020204" pitchFamily="34" charset="0"/>
              <a:buChar char="•"/>
            </a:pPr>
            <a:r>
              <a:rPr lang="zh-CN" altLang="en-US" b="1" dirty="0">
                <a:latin typeface="+mj-ea"/>
                <a:ea typeface="+mj-ea"/>
              </a:rPr>
              <a:t>到达时间估计误差（</a:t>
            </a:r>
            <a:r>
              <a:rPr lang="en-US" altLang="zh-CN" b="1" dirty="0" err="1">
                <a:latin typeface="+mj-ea"/>
                <a:ea typeface="+mj-ea"/>
              </a:rPr>
              <a:t>ToA</a:t>
            </a:r>
            <a:r>
              <a:rPr lang="zh-CN" altLang="en-US" b="1" dirty="0">
                <a:latin typeface="+mj-ea"/>
                <a:ea typeface="+mj-ea"/>
              </a:rPr>
              <a:t>）</a:t>
            </a:r>
            <a:r>
              <a:rPr lang="en-US" altLang="zh-CN" b="1" baseline="30000" dirty="0">
                <a:latin typeface="+mj-ea"/>
                <a:ea typeface="+mj-ea"/>
              </a:rPr>
              <a:t>[5][6]</a:t>
            </a:r>
            <a:r>
              <a:rPr lang="zh-CN" altLang="en-US" b="1" dirty="0">
                <a:latin typeface="+mj-ea"/>
                <a:ea typeface="+mj-ea"/>
              </a:rPr>
              <a:t>：</a:t>
            </a:r>
          </a:p>
        </p:txBody>
      </p:sp>
      <p:sp>
        <p:nvSpPr>
          <p:cNvPr id="66" name="矩形 65">
            <a:extLst>
              <a:ext uri="{FF2B5EF4-FFF2-40B4-BE49-F238E27FC236}">
                <a16:creationId xmlns:a16="http://schemas.microsoft.com/office/drawing/2014/main" id="{67FDA0AB-8A28-45BC-B244-4B588065754F}"/>
              </a:ext>
            </a:extLst>
          </p:cNvPr>
          <p:cNvSpPr/>
          <p:nvPr/>
        </p:nvSpPr>
        <p:spPr>
          <a:xfrm>
            <a:off x="644381" y="3059078"/>
            <a:ext cx="2012089" cy="553998"/>
          </a:xfrm>
          <a:prstGeom prst="rect">
            <a:avLst/>
          </a:prstGeom>
        </p:spPr>
        <p:txBody>
          <a:bodyPr wrap="none">
            <a:spAutoFit/>
          </a:bodyPr>
          <a:lstStyle/>
          <a:p>
            <a:pPr marL="285750" indent="-285750" algn="ctr">
              <a:lnSpc>
                <a:spcPct val="150000"/>
              </a:lnSpc>
              <a:buFont typeface="Wingdings" panose="05000000000000000000" pitchFamily="2" charset="2"/>
              <a:buChar char="n"/>
            </a:pPr>
            <a:r>
              <a:rPr lang="zh-CN" altLang="en-US" sz="2000" b="1" dirty="0">
                <a:solidFill>
                  <a:schemeClr val="accent3">
                    <a:lumMod val="75000"/>
                  </a:schemeClr>
                </a:solidFill>
                <a:latin typeface="+mj-ea"/>
                <a:ea typeface="+mj-ea"/>
              </a:rPr>
              <a:t>同步机制研究</a:t>
            </a:r>
            <a:endParaRPr lang="zh-CN" altLang="en-US" sz="2000" b="1" baseline="30000" dirty="0">
              <a:solidFill>
                <a:schemeClr val="accent3">
                  <a:lumMod val="75000"/>
                </a:schemeClr>
              </a:solidFill>
              <a:latin typeface="+mj-ea"/>
              <a:ea typeface="+mj-ea"/>
            </a:endParaRPr>
          </a:p>
        </p:txBody>
      </p:sp>
      <p:pic>
        <p:nvPicPr>
          <p:cNvPr id="71" name="图片 70">
            <a:extLst>
              <a:ext uri="{FF2B5EF4-FFF2-40B4-BE49-F238E27FC236}">
                <a16:creationId xmlns:a16="http://schemas.microsoft.com/office/drawing/2014/main" id="{CE883C38-2F96-43B1-8D4F-2A3436DB5156}"/>
              </a:ext>
            </a:extLst>
          </p:cNvPr>
          <p:cNvPicPr>
            <a:picLocks noChangeAspect="1"/>
          </p:cNvPicPr>
          <p:nvPr/>
        </p:nvPicPr>
        <p:blipFill>
          <a:blip r:embed="rId5"/>
          <a:stretch>
            <a:fillRect/>
          </a:stretch>
        </p:blipFill>
        <p:spPr>
          <a:xfrm>
            <a:off x="6481864" y="2017909"/>
            <a:ext cx="1876425" cy="1095375"/>
          </a:xfrm>
          <a:prstGeom prst="rect">
            <a:avLst/>
          </a:prstGeom>
        </p:spPr>
      </p:pic>
      <p:sp>
        <p:nvSpPr>
          <p:cNvPr id="75" name="矩形 74">
            <a:extLst>
              <a:ext uri="{FF2B5EF4-FFF2-40B4-BE49-F238E27FC236}">
                <a16:creationId xmlns:a16="http://schemas.microsoft.com/office/drawing/2014/main" id="{33399E0C-4DB6-468A-9D1C-DF90370FA3F1}"/>
              </a:ext>
            </a:extLst>
          </p:cNvPr>
          <p:cNvSpPr/>
          <p:nvPr/>
        </p:nvSpPr>
        <p:spPr>
          <a:xfrm>
            <a:off x="647907" y="3585884"/>
            <a:ext cx="5198859" cy="458908"/>
          </a:xfrm>
          <a:prstGeom prst="rect">
            <a:avLst/>
          </a:prstGeom>
        </p:spPr>
        <p:txBody>
          <a:bodyPr wrap="none">
            <a:spAutoFit/>
          </a:bodyPr>
          <a:lstStyle/>
          <a:p>
            <a:pPr marL="342900" indent="-342900" algn="ctr">
              <a:lnSpc>
                <a:spcPct val="150000"/>
              </a:lnSpc>
              <a:buFont typeface="Arial" panose="020B0604020202020204" pitchFamily="34" charset="0"/>
              <a:buChar char="•"/>
            </a:pPr>
            <a:r>
              <a:rPr lang="zh-CN" altLang="en-US" b="1" dirty="0">
                <a:latin typeface="+mj-ea"/>
                <a:ea typeface="+mj-ea"/>
              </a:rPr>
              <a:t>时间冗余调度 </a:t>
            </a:r>
            <a:r>
              <a:rPr lang="en-US" altLang="zh-CN" b="1" baseline="30000" dirty="0">
                <a:latin typeface="+mj-ea"/>
                <a:ea typeface="+mj-ea"/>
              </a:rPr>
              <a:t>[7]</a:t>
            </a:r>
            <a:r>
              <a:rPr lang="zh-CN" altLang="en-US" b="1" dirty="0">
                <a:latin typeface="+mj-ea"/>
                <a:ea typeface="+mj-ea"/>
              </a:rPr>
              <a:t>：数据流备份，应对瞬时故障</a:t>
            </a:r>
          </a:p>
        </p:txBody>
      </p:sp>
      <p:sp>
        <p:nvSpPr>
          <p:cNvPr id="76" name="矩形 75">
            <a:extLst>
              <a:ext uri="{FF2B5EF4-FFF2-40B4-BE49-F238E27FC236}">
                <a16:creationId xmlns:a16="http://schemas.microsoft.com/office/drawing/2014/main" id="{44C265AF-61CB-42AC-BC46-93E6B1116D5D}"/>
              </a:ext>
            </a:extLst>
          </p:cNvPr>
          <p:cNvSpPr/>
          <p:nvPr/>
        </p:nvSpPr>
        <p:spPr>
          <a:xfrm>
            <a:off x="6202600" y="3595407"/>
            <a:ext cx="4968027" cy="458908"/>
          </a:xfrm>
          <a:prstGeom prst="rect">
            <a:avLst/>
          </a:prstGeom>
        </p:spPr>
        <p:txBody>
          <a:bodyPr wrap="none">
            <a:spAutoFit/>
          </a:bodyPr>
          <a:lstStyle/>
          <a:p>
            <a:pPr marL="342900" indent="-342900" algn="ctr">
              <a:lnSpc>
                <a:spcPct val="150000"/>
              </a:lnSpc>
              <a:buFont typeface="Arial" panose="020B0604020202020204" pitchFamily="34" charset="0"/>
              <a:buChar char="•"/>
            </a:pPr>
            <a:r>
              <a:rPr lang="zh-CN" altLang="en-US" b="1" dirty="0">
                <a:latin typeface="+mj-ea"/>
                <a:ea typeface="+mj-ea"/>
              </a:rPr>
              <a:t>空间冗余调度 </a:t>
            </a:r>
            <a:r>
              <a:rPr lang="en-US" altLang="zh-CN" b="1" baseline="30000" dirty="0">
                <a:latin typeface="+mj-ea"/>
                <a:ea typeface="+mj-ea"/>
              </a:rPr>
              <a:t>[8]</a:t>
            </a:r>
            <a:r>
              <a:rPr lang="zh-CN" altLang="en-US" b="1" dirty="0">
                <a:latin typeface="+mj-ea"/>
                <a:ea typeface="+mj-ea"/>
              </a:rPr>
              <a:t>：路径备份，应对链路故障</a:t>
            </a:r>
          </a:p>
        </p:txBody>
      </p:sp>
      <p:sp>
        <p:nvSpPr>
          <p:cNvPr id="4" name="文本框 3">
            <a:extLst>
              <a:ext uri="{FF2B5EF4-FFF2-40B4-BE49-F238E27FC236}">
                <a16:creationId xmlns:a16="http://schemas.microsoft.com/office/drawing/2014/main" id="{11DBA9AB-690E-4ADE-B2CC-D9A55753539B}"/>
              </a:ext>
            </a:extLst>
          </p:cNvPr>
          <p:cNvSpPr txBox="1"/>
          <p:nvPr/>
        </p:nvSpPr>
        <p:spPr>
          <a:xfrm>
            <a:off x="8174227" y="754712"/>
            <a:ext cx="1339878" cy="307777"/>
          </a:xfrm>
          <a:prstGeom prst="rect">
            <a:avLst/>
          </a:prstGeom>
          <a:noFill/>
        </p:spPr>
        <p:txBody>
          <a:bodyPr wrap="square" rtlCol="0">
            <a:spAutoFit/>
          </a:bodyPr>
          <a:lstStyle/>
          <a:p>
            <a:r>
              <a:rPr lang="zh-CN" altLang="en-US" sz="1400" dirty="0">
                <a:latin typeface="+mn-ea"/>
              </a:rPr>
              <a:t>直接调度</a:t>
            </a:r>
          </a:p>
        </p:txBody>
      </p:sp>
      <p:grpSp>
        <p:nvGrpSpPr>
          <p:cNvPr id="5" name="组合 4">
            <a:extLst>
              <a:ext uri="{FF2B5EF4-FFF2-40B4-BE49-F238E27FC236}">
                <a16:creationId xmlns:a16="http://schemas.microsoft.com/office/drawing/2014/main" id="{2B4DBF67-67E8-4F61-A7BA-8E23F8A45D4C}"/>
              </a:ext>
            </a:extLst>
          </p:cNvPr>
          <p:cNvGrpSpPr/>
          <p:nvPr/>
        </p:nvGrpSpPr>
        <p:grpSpPr>
          <a:xfrm>
            <a:off x="462984" y="4997506"/>
            <a:ext cx="10554545" cy="2107051"/>
            <a:chOff x="387868" y="4716699"/>
            <a:chExt cx="10554545" cy="2107051"/>
          </a:xfrm>
        </p:grpSpPr>
        <p:sp>
          <p:nvSpPr>
            <p:cNvPr id="46" name="文本框 45">
              <a:extLst>
                <a:ext uri="{FF2B5EF4-FFF2-40B4-BE49-F238E27FC236}">
                  <a16:creationId xmlns:a16="http://schemas.microsoft.com/office/drawing/2014/main" id="{1383AC97-FAA4-4E0C-9B5C-87AFD50F27F1}"/>
                </a:ext>
              </a:extLst>
            </p:cNvPr>
            <p:cNvSpPr txBox="1"/>
            <p:nvPr/>
          </p:nvSpPr>
          <p:spPr>
            <a:xfrm>
              <a:off x="387870" y="4716699"/>
              <a:ext cx="9895726" cy="190504"/>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[1] </a:t>
              </a:r>
              <a:r>
                <a:rPr lang="zh-CN" altLang="en-US" sz="1200" dirty="0">
                  <a:latin typeface="Times New Roman" panose="02020603050405020304" pitchFamily="18" charset="0"/>
                  <a:cs typeface="Times New Roman" panose="02020603050405020304" pitchFamily="18" charset="0"/>
                </a:rPr>
                <a:t>S. S. Craciunas, “Scheduling</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Real-Time Communication in IEEE 802.1Qbv Time Sensitive Networks,” </a:t>
              </a:r>
              <a:r>
                <a:rPr lang="en-US" altLang="zh-CN" sz="1200" b="1" dirty="0">
                  <a:latin typeface="Times New Roman" panose="02020603050405020304" pitchFamily="18" charset="0"/>
                  <a:cs typeface="Times New Roman" panose="02020603050405020304" pitchFamily="18" charset="0"/>
                </a:rPr>
                <a:t>RTNS</a:t>
              </a:r>
              <a:r>
                <a:rPr lang="zh-CN" altLang="en-US" sz="1200" dirty="0">
                  <a:latin typeface="Times New Roman" panose="02020603050405020304" pitchFamily="18" charset="0"/>
                  <a:cs typeface="Times New Roman" panose="02020603050405020304" pitchFamily="18" charset="0"/>
                </a:rPr>
                <a:t>, 2016.</a:t>
              </a:r>
            </a:p>
          </p:txBody>
        </p:sp>
        <p:sp>
          <p:nvSpPr>
            <p:cNvPr id="52" name="文本框 51">
              <a:extLst>
                <a:ext uri="{FF2B5EF4-FFF2-40B4-BE49-F238E27FC236}">
                  <a16:creationId xmlns:a16="http://schemas.microsoft.com/office/drawing/2014/main" id="{54CD8EB0-3190-4E0F-8350-94A3314A510C}"/>
                </a:ext>
              </a:extLst>
            </p:cNvPr>
            <p:cNvSpPr txBox="1"/>
            <p:nvPr/>
          </p:nvSpPr>
          <p:spPr>
            <a:xfrm>
              <a:off x="387870" y="4966513"/>
              <a:ext cx="9031893" cy="276999"/>
            </a:xfrm>
            <a:prstGeom prst="rect">
              <a:avLst/>
            </a:prstGeom>
            <a:noFill/>
          </p:spPr>
          <p:txBody>
            <a:bodyPr wrap="square">
              <a:spAutoFit/>
            </a:bodyPr>
            <a:lstStyle/>
            <a:p>
              <a:pPr eaLnBrk="0" hangingPunct="0"/>
              <a:r>
                <a:rPr lang="en-US" altLang="zh-CN" sz="1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 R. Serna Oliver, et al. “IEEE 802.1Qbv Gate Control List Synthesis Using Array Theory Encoding,” in </a:t>
              </a:r>
              <a:r>
                <a:rPr lang="en-US" altLang="zh-CN" sz="1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RTAS, 2018</a:t>
              </a:r>
              <a:r>
                <a:rPr lang="en-US" altLang="zh-CN" sz="1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文本框 67">
              <a:extLst>
                <a:ext uri="{FF2B5EF4-FFF2-40B4-BE49-F238E27FC236}">
                  <a16:creationId xmlns:a16="http://schemas.microsoft.com/office/drawing/2014/main" id="{DB67BDA9-F94A-4CA3-B499-4798C5014303}"/>
                </a:ext>
              </a:extLst>
            </p:cNvPr>
            <p:cNvSpPr txBox="1"/>
            <p:nvPr/>
          </p:nvSpPr>
          <p:spPr>
            <a:xfrm>
              <a:off x="387870" y="5250876"/>
              <a:ext cx="10554543"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[3] </a:t>
              </a:r>
              <a:r>
                <a:rPr lang="zh-CN" altLang="en-US" sz="1200" dirty="0">
                  <a:latin typeface="Times New Roman" panose="02020603050405020304" pitchFamily="18" charset="0"/>
                  <a:cs typeface="Times New Roman" panose="02020603050405020304" pitchFamily="18" charset="0"/>
                </a:rPr>
                <a:t>N. G. Nayak, “Incremental Flow Scheduling and Routing in Time-Sensitive Software-Defined Networks,” </a:t>
              </a:r>
              <a:r>
                <a:rPr lang="zh-CN" altLang="en-US" sz="1200" b="1" dirty="0">
                  <a:latin typeface="Times New Roman" panose="02020603050405020304" pitchFamily="18" charset="0"/>
                  <a:cs typeface="Times New Roman" panose="02020603050405020304" pitchFamily="18" charset="0"/>
                </a:rPr>
                <a:t>T</a:t>
              </a:r>
              <a:r>
                <a:rPr lang="en-US" altLang="zh-CN" sz="1200" b="1" dirty="0">
                  <a:latin typeface="Times New Roman" panose="02020603050405020304" pitchFamily="18" charset="0"/>
                  <a:cs typeface="Times New Roman" panose="02020603050405020304" pitchFamily="18" charset="0"/>
                </a:rPr>
                <a:t>II</a:t>
              </a:r>
              <a:r>
                <a:rPr lang="zh-CN" altLang="en-US" sz="1200" b="1"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2018.</a:t>
              </a:r>
            </a:p>
          </p:txBody>
        </p:sp>
        <p:sp>
          <p:nvSpPr>
            <p:cNvPr id="69" name="文本框 68">
              <a:extLst>
                <a:ext uri="{FF2B5EF4-FFF2-40B4-BE49-F238E27FC236}">
                  <a16:creationId xmlns:a16="http://schemas.microsoft.com/office/drawing/2014/main" id="{D23F6B54-7CF6-4B7A-B846-F700514E42EC}"/>
                </a:ext>
              </a:extLst>
            </p:cNvPr>
            <p:cNvSpPr txBox="1"/>
            <p:nvPr/>
          </p:nvSpPr>
          <p:spPr>
            <a:xfrm>
              <a:off x="387871" y="5518512"/>
              <a:ext cx="8024610"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[4] J. Yan</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Injection Time Planning: Making CQF Practical in Time-Sensitive Networking</a:t>
              </a:r>
              <a:r>
                <a:rPr lang="zh-CN" altLang="en-US" sz="1200"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INFOCOM</a:t>
              </a:r>
              <a:r>
                <a:rPr lang="zh-CN" altLang="en-US" sz="1200" b="1"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20</a:t>
              </a:r>
              <a:r>
                <a:rPr lang="en-US" altLang="zh-CN" sz="1200" dirty="0">
                  <a:latin typeface="Times New Roman" panose="02020603050405020304" pitchFamily="18" charset="0"/>
                  <a:cs typeface="Times New Roman" panose="02020603050405020304" pitchFamily="18" charset="0"/>
                </a:rPr>
                <a:t>20</a:t>
              </a:r>
              <a:r>
                <a:rPr lang="zh-CN" altLang="en-US" sz="1200" dirty="0">
                  <a:latin typeface="Times New Roman" panose="02020603050405020304" pitchFamily="18" charset="0"/>
                  <a:cs typeface="Times New Roman" panose="02020603050405020304" pitchFamily="18" charset="0"/>
                </a:rPr>
                <a:t>.</a:t>
              </a:r>
            </a:p>
          </p:txBody>
        </p:sp>
        <p:sp>
          <p:nvSpPr>
            <p:cNvPr id="73" name="文本框 72">
              <a:extLst>
                <a:ext uri="{FF2B5EF4-FFF2-40B4-BE49-F238E27FC236}">
                  <a16:creationId xmlns:a16="http://schemas.microsoft.com/office/drawing/2014/main" id="{79CB9C15-8B83-4A25-B68B-BC17466BEC7B}"/>
                </a:ext>
              </a:extLst>
            </p:cNvPr>
            <p:cNvSpPr txBox="1"/>
            <p:nvPr/>
          </p:nvSpPr>
          <p:spPr>
            <a:xfrm>
              <a:off x="387871" y="5772046"/>
              <a:ext cx="8715490"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[5] </a:t>
              </a:r>
              <a:r>
                <a:rPr lang="zh-CN" altLang="en-US" sz="1200" dirty="0">
                  <a:latin typeface="Times New Roman" panose="02020603050405020304" pitchFamily="18" charset="0"/>
                  <a:cs typeface="Times New Roman" panose="02020603050405020304" pitchFamily="18" charset="0"/>
                </a:rPr>
                <a:t>R. Mahfouzi, “Stability-aware integrated routing and scheduling for control applications in Ethernet networks,” </a:t>
              </a:r>
              <a:r>
                <a:rPr lang="zh-CN" altLang="en-US" sz="1200" b="1" dirty="0">
                  <a:latin typeface="Times New Roman" panose="02020603050405020304" pitchFamily="18" charset="0"/>
                  <a:cs typeface="Times New Roman" panose="02020603050405020304" pitchFamily="18" charset="0"/>
                </a:rPr>
                <a:t>DATECE</a:t>
              </a:r>
              <a:r>
                <a:rPr lang="zh-CN" altLang="en-US" sz="1200" dirty="0">
                  <a:latin typeface="Times New Roman" panose="02020603050405020304" pitchFamily="18" charset="0"/>
                  <a:cs typeface="Times New Roman" panose="02020603050405020304" pitchFamily="18" charset="0"/>
                </a:rPr>
                <a:t>,2018.</a:t>
              </a:r>
            </a:p>
          </p:txBody>
        </p:sp>
        <p:sp>
          <p:nvSpPr>
            <p:cNvPr id="74" name="文本框 73">
              <a:extLst>
                <a:ext uri="{FF2B5EF4-FFF2-40B4-BE49-F238E27FC236}">
                  <a16:creationId xmlns:a16="http://schemas.microsoft.com/office/drawing/2014/main" id="{5FDF52F1-B71E-4CBE-B26F-4C02A8F5B070}"/>
                </a:ext>
              </a:extLst>
            </p:cNvPr>
            <p:cNvSpPr txBox="1"/>
            <p:nvPr/>
          </p:nvSpPr>
          <p:spPr>
            <a:xfrm>
              <a:off x="387870" y="6025581"/>
              <a:ext cx="8361707"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[6] </a:t>
              </a:r>
              <a:r>
                <a:rPr lang="zh-CN" altLang="en-US" sz="1200" dirty="0">
                  <a:latin typeface="Times New Roman" panose="02020603050405020304" pitchFamily="18" charset="0"/>
                  <a:cs typeface="Times New Roman" panose="02020603050405020304" pitchFamily="18" charset="0"/>
                </a:rPr>
                <a:t>A. A. Atallah, “Routing and</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Scheduling of Time-Triggered Traffic in Time-Sensitive Networks,”</a:t>
              </a:r>
              <a:r>
                <a:rPr lang="en-US" altLang="zh-CN" sz="1200"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TII</a:t>
              </a:r>
              <a:r>
                <a:rPr lang="zh-CN" altLang="en-US" sz="1200" dirty="0">
                  <a:latin typeface="Times New Roman" panose="02020603050405020304" pitchFamily="18" charset="0"/>
                  <a:cs typeface="Times New Roman" panose="02020603050405020304" pitchFamily="18" charset="0"/>
                </a:rPr>
                <a:t>, 2020.</a:t>
              </a:r>
            </a:p>
          </p:txBody>
        </p:sp>
        <p:sp>
          <p:nvSpPr>
            <p:cNvPr id="77" name="文本框 76">
              <a:extLst>
                <a:ext uri="{FF2B5EF4-FFF2-40B4-BE49-F238E27FC236}">
                  <a16:creationId xmlns:a16="http://schemas.microsoft.com/office/drawing/2014/main" id="{F5607FE7-5C71-4D5E-BE8C-8A02084A32B6}"/>
                </a:ext>
              </a:extLst>
            </p:cNvPr>
            <p:cNvSpPr txBox="1"/>
            <p:nvPr/>
          </p:nvSpPr>
          <p:spPr>
            <a:xfrm>
              <a:off x="387869" y="6279116"/>
              <a:ext cx="8361707"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[7] Z. Feng</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An Efficient Pro-active Fault-Tolerance Scheduling of IEEE 802.1Qbv Time-Sensitive Network</a:t>
              </a: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TII</a:t>
              </a:r>
              <a:r>
                <a:rPr lang="zh-CN" altLang="en-US" sz="1200" dirty="0">
                  <a:latin typeface="Times New Roman" panose="02020603050405020304" pitchFamily="18" charset="0"/>
                  <a:cs typeface="Times New Roman" panose="02020603050405020304" pitchFamily="18" charset="0"/>
                </a:rPr>
                <a:t>, 2020.</a:t>
              </a:r>
            </a:p>
          </p:txBody>
        </p:sp>
        <p:sp>
          <p:nvSpPr>
            <p:cNvPr id="25" name="文本框 24">
              <a:extLst>
                <a:ext uri="{FF2B5EF4-FFF2-40B4-BE49-F238E27FC236}">
                  <a16:creationId xmlns:a16="http://schemas.microsoft.com/office/drawing/2014/main" id="{7A06425A-9A35-4C39-A729-3E1C68BE4B14}"/>
                </a:ext>
              </a:extLst>
            </p:cNvPr>
            <p:cNvSpPr txBox="1"/>
            <p:nvPr/>
          </p:nvSpPr>
          <p:spPr>
            <a:xfrm>
              <a:off x="387868" y="6546751"/>
              <a:ext cx="72516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[8] D. </a:t>
              </a:r>
              <a:r>
                <a:rPr lang="en-US" altLang="zh-CN" sz="1200" dirty="0" err="1">
                  <a:latin typeface="Times New Roman" panose="02020603050405020304" pitchFamily="18" charset="0"/>
                  <a:cs typeface="Times New Roman" panose="02020603050405020304" pitchFamily="18" charset="0"/>
                </a:rPr>
                <a:t>Ergenç</a:t>
              </a:r>
              <a:r>
                <a:rPr lang="en-US" altLang="zh-CN" sz="1200" dirty="0">
                  <a:latin typeface="Times New Roman" panose="02020603050405020304" pitchFamily="18" charset="0"/>
                  <a:cs typeface="Times New Roman" panose="02020603050405020304" pitchFamily="18" charset="0"/>
                </a:rPr>
                <a:t> and M. Fischer, “On the Reliability of IEEE 802.1CB FRER,” IEEE </a:t>
              </a:r>
              <a:r>
                <a:rPr lang="en-US" altLang="zh-CN" sz="1200" b="1" dirty="0">
                  <a:latin typeface="Times New Roman" panose="02020603050405020304" pitchFamily="18" charset="0"/>
                  <a:cs typeface="Times New Roman" panose="02020603050405020304" pitchFamily="18" charset="0"/>
                </a:rPr>
                <a:t>INFOCOM,</a:t>
              </a:r>
              <a:r>
                <a:rPr lang="en-US" altLang="zh-CN" sz="1200" dirty="0">
                  <a:latin typeface="Times New Roman" panose="02020603050405020304" pitchFamily="18" charset="0"/>
                  <a:cs typeface="Times New Roman" panose="02020603050405020304" pitchFamily="18" charset="0"/>
                </a:rPr>
                <a:t> 2021​.</a:t>
              </a:r>
              <a:endParaRPr lang="zh-CN" altLang="en-US" sz="1200" dirty="0">
                <a:latin typeface="Times New Roman" panose="02020603050405020304" pitchFamily="18" charset="0"/>
                <a:cs typeface="Times New Roman" panose="02020603050405020304" pitchFamily="18" charset="0"/>
              </a:endParaRPr>
            </a:p>
          </p:txBody>
        </p:sp>
      </p:grpSp>
      <p:sp>
        <p:nvSpPr>
          <p:cNvPr id="29" name="文本框 28">
            <a:extLst>
              <a:ext uri="{FF2B5EF4-FFF2-40B4-BE49-F238E27FC236}">
                <a16:creationId xmlns:a16="http://schemas.microsoft.com/office/drawing/2014/main" id="{4310A007-E436-4FC0-800B-26336885DC76}"/>
              </a:ext>
            </a:extLst>
          </p:cNvPr>
          <p:cNvSpPr txBox="1"/>
          <p:nvPr/>
        </p:nvSpPr>
        <p:spPr>
          <a:xfrm>
            <a:off x="6497709" y="3245847"/>
            <a:ext cx="1276321" cy="369332"/>
          </a:xfrm>
          <a:prstGeom prst="rect">
            <a:avLst/>
          </a:prstGeom>
          <a:noFill/>
        </p:spPr>
        <p:txBody>
          <a:bodyPr wrap="square">
            <a:spAutoFit/>
          </a:bodyPr>
          <a:lstStyle/>
          <a:p>
            <a:r>
              <a:rPr lang="zh-CN" altLang="en-US" b="1" dirty="0">
                <a:solidFill>
                  <a:srgbClr val="C00000"/>
                </a:solidFill>
                <a:latin typeface="+mj-ea"/>
                <a:ea typeface="+mj-ea"/>
              </a:rPr>
              <a:t>可扩展性</a:t>
            </a:r>
            <a:endParaRPr lang="zh-CN" altLang="en-US" dirty="0"/>
          </a:p>
        </p:txBody>
      </p:sp>
      <p:sp>
        <p:nvSpPr>
          <p:cNvPr id="30" name="文本框 29">
            <a:extLst>
              <a:ext uri="{FF2B5EF4-FFF2-40B4-BE49-F238E27FC236}">
                <a16:creationId xmlns:a16="http://schemas.microsoft.com/office/drawing/2014/main" id="{0F0CA2BC-608F-4FFB-8BAE-E1232CA1191C}"/>
              </a:ext>
            </a:extLst>
          </p:cNvPr>
          <p:cNvSpPr txBox="1"/>
          <p:nvPr/>
        </p:nvSpPr>
        <p:spPr>
          <a:xfrm>
            <a:off x="3360319" y="3228367"/>
            <a:ext cx="1276321" cy="369332"/>
          </a:xfrm>
          <a:prstGeom prst="rect">
            <a:avLst/>
          </a:prstGeom>
          <a:noFill/>
        </p:spPr>
        <p:txBody>
          <a:bodyPr wrap="square">
            <a:spAutoFit/>
          </a:bodyPr>
          <a:lstStyle/>
          <a:p>
            <a:r>
              <a:rPr lang="zh-CN" altLang="en-US" b="1" dirty="0">
                <a:solidFill>
                  <a:srgbClr val="C00000"/>
                </a:solidFill>
                <a:latin typeface="+mj-ea"/>
                <a:ea typeface="+mj-ea"/>
              </a:rPr>
              <a:t>可调度性</a:t>
            </a:r>
            <a:endParaRPr lang="zh-CN" altLang="en-US" dirty="0"/>
          </a:p>
        </p:txBody>
      </p:sp>
      <p:sp>
        <p:nvSpPr>
          <p:cNvPr id="31" name="文本框 30">
            <a:extLst>
              <a:ext uri="{FF2B5EF4-FFF2-40B4-BE49-F238E27FC236}">
                <a16:creationId xmlns:a16="http://schemas.microsoft.com/office/drawing/2014/main" id="{90FD9238-F108-49C3-B86F-2C215D7E5071}"/>
              </a:ext>
            </a:extLst>
          </p:cNvPr>
          <p:cNvSpPr txBox="1"/>
          <p:nvPr/>
        </p:nvSpPr>
        <p:spPr>
          <a:xfrm>
            <a:off x="5271783" y="3241119"/>
            <a:ext cx="1276321" cy="369332"/>
          </a:xfrm>
          <a:prstGeom prst="rect">
            <a:avLst/>
          </a:prstGeom>
          <a:noFill/>
        </p:spPr>
        <p:txBody>
          <a:bodyPr wrap="square">
            <a:spAutoFit/>
          </a:bodyPr>
          <a:lstStyle/>
          <a:p>
            <a:r>
              <a:rPr lang="zh-CN" altLang="en-US" b="1" dirty="0">
                <a:solidFill>
                  <a:srgbClr val="C00000"/>
                </a:solidFill>
                <a:latin typeface="+mj-ea"/>
                <a:ea typeface="+mj-ea"/>
              </a:rPr>
              <a:t>可靠性</a:t>
            </a:r>
            <a:endParaRPr lang="zh-CN" altLang="en-US" dirty="0"/>
          </a:p>
        </p:txBody>
      </p:sp>
    </p:spTree>
    <p:extLst>
      <p:ext uri="{BB962C8B-B14F-4D97-AF65-F5344CB8AC3E}">
        <p14:creationId xmlns:p14="http://schemas.microsoft.com/office/powerpoint/2010/main" val="392080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C53781C-E1F6-4315-A39D-61273F2E0596}" type="slidenum">
              <a:rPr lang="zh-CN" altLang="en-US" smtClean="0"/>
              <a:pPr/>
              <a:t>7</a:t>
            </a:fld>
            <a:endParaRPr lang="zh-CN" altLang="en-US" dirty="0"/>
          </a:p>
        </p:txBody>
      </p:sp>
      <p:sp>
        <p:nvSpPr>
          <p:cNvPr id="3" name="文本占位符 2"/>
          <p:cNvSpPr>
            <a:spLocks noGrp="1"/>
          </p:cNvSpPr>
          <p:nvPr>
            <p:ph type="body" sz="quarter" idx="14"/>
          </p:nvPr>
        </p:nvSpPr>
        <p:spPr/>
        <p:txBody>
          <a:bodyPr/>
          <a:lstStyle/>
          <a:p>
            <a:r>
              <a:rPr lang="zh-CN" altLang="en-US" dirty="0"/>
              <a:t>研究现状</a:t>
            </a:r>
          </a:p>
        </p:txBody>
      </p:sp>
      <p:graphicFrame>
        <p:nvGraphicFramePr>
          <p:cNvPr id="4" name="表格 3"/>
          <p:cNvGraphicFramePr>
            <a:graphicFrameLocks noGrp="1"/>
          </p:cNvGraphicFramePr>
          <p:nvPr>
            <p:extLst>
              <p:ext uri="{D42A27DB-BD31-4B8C-83A1-F6EECF244321}">
                <p14:modId xmlns:p14="http://schemas.microsoft.com/office/powerpoint/2010/main" val="592090488"/>
              </p:ext>
            </p:extLst>
          </p:nvPr>
        </p:nvGraphicFramePr>
        <p:xfrm>
          <a:off x="266697" y="1100664"/>
          <a:ext cx="9105902" cy="4833410"/>
        </p:xfrm>
        <a:graphic>
          <a:graphicData uri="http://schemas.openxmlformats.org/drawingml/2006/table">
            <a:tbl>
              <a:tblPr firstRow="1" bandRow="1">
                <a:tableStyleId>{5C22544A-7EE6-4342-B048-85BDC9FD1C3A}</a:tableStyleId>
              </a:tblPr>
              <a:tblGrid>
                <a:gridCol w="4552951">
                  <a:extLst>
                    <a:ext uri="{9D8B030D-6E8A-4147-A177-3AD203B41FA5}">
                      <a16:colId xmlns:a16="http://schemas.microsoft.com/office/drawing/2014/main" val="497056317"/>
                    </a:ext>
                  </a:extLst>
                </a:gridCol>
                <a:gridCol w="4552951">
                  <a:extLst>
                    <a:ext uri="{9D8B030D-6E8A-4147-A177-3AD203B41FA5}">
                      <a16:colId xmlns:a16="http://schemas.microsoft.com/office/drawing/2014/main" val="1792893313"/>
                    </a:ext>
                  </a:extLst>
                </a:gridCol>
              </a:tblGrid>
              <a:tr h="966682">
                <a:tc>
                  <a:txBody>
                    <a:bodyPr/>
                    <a:lstStyle/>
                    <a:p>
                      <a:r>
                        <a:rPr lang="zh-CN" altLang="en-US" dirty="0"/>
                        <a:t>参考文献</a:t>
                      </a:r>
                    </a:p>
                  </a:txBody>
                  <a:tcPr/>
                </a:tc>
                <a:tc>
                  <a:txBody>
                    <a:bodyPr/>
                    <a:lstStyle/>
                    <a:p>
                      <a:r>
                        <a:rPr lang="zh-CN" altLang="en-US" dirty="0"/>
                        <a:t>研究内容</a:t>
                      </a:r>
                    </a:p>
                  </a:txBody>
                  <a:tcPr/>
                </a:tc>
                <a:extLst>
                  <a:ext uri="{0D108BD9-81ED-4DB2-BD59-A6C34878D82A}">
                    <a16:rowId xmlns:a16="http://schemas.microsoft.com/office/drawing/2014/main" val="2669850885"/>
                  </a:ext>
                </a:extLst>
              </a:tr>
              <a:tr h="966682">
                <a:tc>
                  <a:txBody>
                    <a:bodyPr/>
                    <a:lstStyle/>
                    <a:p>
                      <a:r>
                        <a:rPr lang="en-US" altLang="zh-CN" sz="1400" dirty="0"/>
                        <a:t>Evaluating the Performance of Over-the-Air Time Synchronization for 5G and TSN Integration(2021)</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mn-lt"/>
                          <a:ea typeface="+mn-ea"/>
                          <a:cs typeface="+mn-cs"/>
                        </a:rPr>
                        <a:t>对</a:t>
                      </a:r>
                      <a:r>
                        <a:rPr lang="en-US" altLang="zh-CN" sz="1400" kern="1200" dirty="0">
                          <a:solidFill>
                            <a:schemeClr val="dk1"/>
                          </a:solidFill>
                          <a:latin typeface="+mn-lt"/>
                          <a:ea typeface="+mn-ea"/>
                          <a:cs typeface="+mn-cs"/>
                        </a:rPr>
                        <a:t>5G-TSN</a:t>
                      </a:r>
                      <a:r>
                        <a:rPr lang="zh-CN" altLang="en-US" sz="1400" kern="1200" dirty="0">
                          <a:solidFill>
                            <a:schemeClr val="dk1"/>
                          </a:solidFill>
                          <a:latin typeface="+mn-lt"/>
                          <a:ea typeface="+mn-ea"/>
                          <a:cs typeface="+mn-cs"/>
                        </a:rPr>
                        <a:t>网络环境进行了端到端（</a:t>
                      </a:r>
                      <a:r>
                        <a:rPr lang="en-US" altLang="zh-CN" sz="1400" kern="1200" dirty="0">
                          <a:solidFill>
                            <a:schemeClr val="dk1"/>
                          </a:solidFill>
                          <a:latin typeface="+mn-lt"/>
                          <a:ea typeface="+mn-ea"/>
                          <a:cs typeface="+mn-cs"/>
                        </a:rPr>
                        <a:t>E2E</a:t>
                      </a:r>
                      <a:r>
                        <a:rPr lang="zh-CN" altLang="en-US" sz="1400" kern="1200" dirty="0">
                          <a:solidFill>
                            <a:schemeClr val="dk1"/>
                          </a:solidFill>
                          <a:latin typeface="+mn-lt"/>
                          <a:ea typeface="+mn-ea"/>
                          <a:cs typeface="+mn-cs"/>
                        </a:rPr>
                        <a:t>）分析，评估了基于两种同传播延迟估计方法引入的传播延迟误差。</a:t>
                      </a:r>
                    </a:p>
                  </a:txBody>
                  <a:tcPr/>
                </a:tc>
                <a:extLst>
                  <a:ext uri="{0D108BD9-81ED-4DB2-BD59-A6C34878D82A}">
                    <a16:rowId xmlns:a16="http://schemas.microsoft.com/office/drawing/2014/main" val="3257992249"/>
                  </a:ext>
                </a:extLst>
              </a:tr>
              <a:tr h="966682">
                <a:tc>
                  <a:txBody>
                    <a:bodyPr/>
                    <a:lstStyle/>
                    <a:p>
                      <a:r>
                        <a:rPr lang="en-US" altLang="zh-CN" sz="1400" kern="1200" dirty="0">
                          <a:solidFill>
                            <a:schemeClr val="dk1"/>
                          </a:solidFill>
                          <a:latin typeface="+mn-lt"/>
                          <a:ea typeface="+mn-ea"/>
                          <a:cs typeface="+mn-cs"/>
                        </a:rPr>
                        <a:t>Cross Domain Clock Synchronization Based on Data Packet Relay in 5G-TSN Integrated Network(2021)</a:t>
                      </a:r>
                      <a:endParaRPr lang="zh-CN"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mn-lt"/>
                          <a:ea typeface="+mn-ea"/>
                          <a:cs typeface="+mn-cs"/>
                        </a:rPr>
                        <a:t>提出了一种基于数据包中继的跨域时钟同步方法。该方法将</a:t>
                      </a:r>
                      <a:r>
                        <a:rPr lang="en-US" altLang="zh-CN" sz="1400" kern="1200" dirty="0">
                          <a:solidFill>
                            <a:schemeClr val="dk1"/>
                          </a:solidFill>
                          <a:latin typeface="+mn-lt"/>
                          <a:ea typeface="+mn-ea"/>
                          <a:cs typeface="+mn-cs"/>
                        </a:rPr>
                        <a:t>5G</a:t>
                      </a:r>
                      <a:r>
                        <a:rPr lang="zh-CN" altLang="en-US" sz="1400" kern="1200" dirty="0">
                          <a:solidFill>
                            <a:schemeClr val="dk1"/>
                          </a:solidFill>
                          <a:latin typeface="+mn-lt"/>
                          <a:ea typeface="+mn-ea"/>
                          <a:cs typeface="+mn-cs"/>
                        </a:rPr>
                        <a:t>网络视为逻辑</a:t>
                      </a:r>
                      <a:r>
                        <a:rPr lang="en-US" altLang="zh-CN" sz="1400" kern="1200" dirty="0">
                          <a:solidFill>
                            <a:schemeClr val="dk1"/>
                          </a:solidFill>
                          <a:latin typeface="+mn-lt"/>
                          <a:ea typeface="+mn-ea"/>
                          <a:cs typeface="+mn-cs"/>
                        </a:rPr>
                        <a:t>TSN</a:t>
                      </a:r>
                      <a:r>
                        <a:rPr lang="zh-CN" altLang="en-US" sz="1400" kern="1200" dirty="0">
                          <a:solidFill>
                            <a:schemeClr val="dk1"/>
                          </a:solidFill>
                          <a:latin typeface="+mn-lt"/>
                          <a:ea typeface="+mn-ea"/>
                          <a:cs typeface="+mn-cs"/>
                        </a:rPr>
                        <a:t>网桥，引入了时钟域补偿技术来估计</a:t>
                      </a:r>
                      <a:r>
                        <a:rPr lang="en-US" altLang="zh-CN" sz="1400" kern="1200" dirty="0">
                          <a:solidFill>
                            <a:schemeClr val="dk1"/>
                          </a:solidFill>
                          <a:latin typeface="+mn-lt"/>
                          <a:ea typeface="+mn-ea"/>
                          <a:cs typeface="+mn-cs"/>
                        </a:rPr>
                        <a:t>5G</a:t>
                      </a:r>
                      <a:r>
                        <a:rPr lang="zh-CN" altLang="en-US" sz="1400" kern="1200" dirty="0">
                          <a:solidFill>
                            <a:schemeClr val="dk1"/>
                          </a:solidFill>
                          <a:latin typeface="+mn-lt"/>
                          <a:ea typeface="+mn-ea"/>
                          <a:cs typeface="+mn-cs"/>
                        </a:rPr>
                        <a:t>定时消息的驻留时间。</a:t>
                      </a:r>
                      <a:endParaRPr lang="en-US" altLang="zh-CN" sz="1400" kern="1200" dirty="0">
                        <a:solidFill>
                          <a:schemeClr val="dk1"/>
                        </a:solidFill>
                        <a:latin typeface="+mn-lt"/>
                        <a:ea typeface="+mn-ea"/>
                        <a:cs typeface="+mn-cs"/>
                      </a:endParaRPr>
                    </a:p>
                  </a:txBody>
                  <a:tcPr/>
                </a:tc>
                <a:extLst>
                  <a:ext uri="{0D108BD9-81ED-4DB2-BD59-A6C34878D82A}">
                    <a16:rowId xmlns:a16="http://schemas.microsoft.com/office/drawing/2014/main" val="632337244"/>
                  </a:ext>
                </a:extLst>
              </a:tr>
              <a:tr h="966682">
                <a:tc>
                  <a:txBody>
                    <a:bodyPr/>
                    <a:lstStyle/>
                    <a:p>
                      <a:r>
                        <a:rPr lang="en-US" altLang="zh-CN" sz="1400" kern="1200" dirty="0">
                          <a:solidFill>
                            <a:schemeClr val="dk1"/>
                          </a:solidFill>
                          <a:latin typeface="+mn-lt"/>
                          <a:ea typeface="+mn-ea"/>
                          <a:cs typeface="+mn-cs"/>
                        </a:rPr>
                        <a:t>Evaluating the Performance of Over-the-Air Time Synchronization for 5G and TSN Integration(2021)</a:t>
                      </a:r>
                      <a:endParaRPr lang="zh-CN" altLang="en-US" sz="1400" kern="1200" dirty="0">
                        <a:solidFill>
                          <a:schemeClr val="dk1"/>
                        </a:solidFill>
                        <a:latin typeface="+mn-lt"/>
                        <a:ea typeface="+mn-ea"/>
                        <a:cs typeface="+mn-cs"/>
                      </a:endParaRPr>
                    </a:p>
                  </a:txBody>
                  <a:tcPr/>
                </a:tc>
                <a:tc>
                  <a:txBody>
                    <a:bodyPr/>
                    <a:lstStyle/>
                    <a:p>
                      <a:r>
                        <a:rPr lang="zh-CN" altLang="en-US" sz="1400" kern="1200" dirty="0">
                          <a:solidFill>
                            <a:schemeClr val="dk1"/>
                          </a:solidFill>
                          <a:latin typeface="+mn-lt"/>
                          <a:ea typeface="+mn-ea"/>
                          <a:cs typeface="+mn-cs"/>
                        </a:rPr>
                        <a:t>验证了边界时钟方法进行时间同步的准确性。研究了无线时间同步的频率和可伸缩性</a:t>
                      </a:r>
                    </a:p>
                  </a:txBody>
                  <a:tcPr/>
                </a:tc>
                <a:extLst>
                  <a:ext uri="{0D108BD9-81ED-4DB2-BD59-A6C34878D82A}">
                    <a16:rowId xmlns:a16="http://schemas.microsoft.com/office/drawing/2014/main" val="608763587"/>
                  </a:ext>
                </a:extLst>
              </a:tr>
              <a:tr h="966682">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406571226"/>
                  </a:ext>
                </a:extLst>
              </a:tr>
            </a:tbl>
          </a:graphicData>
        </a:graphic>
      </p:graphicFrame>
      <p:sp>
        <p:nvSpPr>
          <p:cNvPr id="6" name="文本框 5"/>
          <p:cNvSpPr txBox="1"/>
          <p:nvPr/>
        </p:nvSpPr>
        <p:spPr>
          <a:xfrm>
            <a:off x="10168435" y="3027699"/>
            <a:ext cx="1828800" cy="2031325"/>
          </a:xfrm>
          <a:prstGeom prst="rect">
            <a:avLst/>
          </a:prstGeom>
          <a:noFill/>
        </p:spPr>
        <p:txBody>
          <a:bodyPr wrap="square" rtlCol="0">
            <a:spAutoFit/>
          </a:bodyPr>
          <a:lstStyle/>
          <a:p>
            <a:r>
              <a:rPr lang="zh-CN" altLang="en-US" dirty="0"/>
              <a:t>依靠现有的网桥架构，</a:t>
            </a:r>
            <a:r>
              <a:rPr lang="en-US" altLang="zh-CN" dirty="0"/>
              <a:t>5G</a:t>
            </a:r>
            <a:r>
              <a:rPr lang="zh-CN" altLang="en-US" dirty="0"/>
              <a:t>内部依靠参考时钟而非</a:t>
            </a:r>
            <a:r>
              <a:rPr lang="en-US" altLang="zh-CN" dirty="0"/>
              <a:t>TSN</a:t>
            </a:r>
            <a:r>
              <a:rPr lang="zh-CN" altLang="en-US" dirty="0"/>
              <a:t>时钟进行同步。并且缺乏对当前误差的补偿。</a:t>
            </a:r>
          </a:p>
        </p:txBody>
      </p:sp>
      <p:sp>
        <p:nvSpPr>
          <p:cNvPr id="8" name="右大括号 7"/>
          <p:cNvSpPr/>
          <p:nvPr/>
        </p:nvSpPr>
        <p:spPr>
          <a:xfrm>
            <a:off x="9529762" y="2295525"/>
            <a:ext cx="457200" cy="349567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84995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8" y="2821764"/>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3">
                        <a:lumMod val="5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研究成果与计划</a:t>
                </a: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415087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研究内容一：混合架构时钟同步机制</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9</a:t>
            </a:fld>
            <a:endParaRPr lang="zh-CN" altLang="en-US" dirty="0"/>
          </a:p>
        </p:txBody>
      </p:sp>
      <p:sp>
        <p:nvSpPr>
          <p:cNvPr id="74" name="文本框 73">
            <a:extLst>
              <a:ext uri="{FF2B5EF4-FFF2-40B4-BE49-F238E27FC236}">
                <a16:creationId xmlns:a16="http://schemas.microsoft.com/office/drawing/2014/main" id="{B695172D-0A1E-46D2-8BBC-BF2D30920C37}"/>
              </a:ext>
            </a:extLst>
          </p:cNvPr>
          <p:cNvSpPr txBox="1"/>
          <p:nvPr/>
        </p:nvSpPr>
        <p:spPr>
          <a:xfrm>
            <a:off x="2933233" y="4932609"/>
            <a:ext cx="9258767" cy="658257"/>
          </a:xfrm>
          <a:prstGeom prst="rect">
            <a:avLst/>
          </a:prstGeom>
          <a:noFill/>
        </p:spPr>
        <p:txBody>
          <a:bodyPr wrap="square" rtlCol="0">
            <a:spAutoFit/>
          </a:bodyPr>
          <a:lstStyle/>
          <a:p>
            <a:pPr lvl="0">
              <a:lnSpc>
                <a:spcPct val="120000"/>
              </a:lnSpc>
              <a:defRPr/>
            </a:pPr>
            <a:r>
              <a:rPr lang="zh-CN" altLang="en-US" sz="1600" b="1" dirty="0">
                <a:solidFill>
                  <a:schemeClr val="accent3">
                    <a:lumMod val="50000"/>
                  </a:schemeClr>
                </a:solidFill>
                <a:latin typeface="微软雅黑" panose="020B0503020204020204" pitchFamily="34" charset="-122"/>
              </a:rPr>
              <a:t>考虑到工业现场实际情况，采用骨干网络与多个较小无线岛的混合解决方案。</a:t>
            </a:r>
          </a:p>
          <a:p>
            <a:pPr lvl="0">
              <a:lnSpc>
                <a:spcPct val="120000"/>
              </a:lnSpc>
              <a:defRPr/>
            </a:pP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67" name="矩形: 圆角 66">
            <a:extLst>
              <a:ext uri="{FF2B5EF4-FFF2-40B4-BE49-F238E27FC236}">
                <a16:creationId xmlns:a16="http://schemas.microsoft.com/office/drawing/2014/main" id="{E806AF25-FE9C-475A-BA54-99CB56820A16}"/>
              </a:ext>
            </a:extLst>
          </p:cNvPr>
          <p:cNvSpPr/>
          <p:nvPr/>
        </p:nvSpPr>
        <p:spPr>
          <a:xfrm>
            <a:off x="619125" y="4932609"/>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13" name="图片 12"/>
          <p:cNvPicPr>
            <a:picLocks noChangeAspect="1"/>
          </p:cNvPicPr>
          <p:nvPr/>
        </p:nvPicPr>
        <p:blipFill>
          <a:blip r:embed="rId3"/>
          <a:stretch>
            <a:fillRect/>
          </a:stretch>
        </p:blipFill>
        <p:spPr>
          <a:xfrm>
            <a:off x="2360688" y="786548"/>
            <a:ext cx="6790745" cy="3450736"/>
          </a:xfrm>
          <a:prstGeom prst="rect">
            <a:avLst/>
          </a:prstGeom>
        </p:spPr>
      </p:pic>
    </p:spTree>
    <p:extLst>
      <p:ext uri="{BB962C8B-B14F-4D97-AF65-F5344CB8AC3E}">
        <p14:creationId xmlns:p14="http://schemas.microsoft.com/office/powerpoint/2010/main" val="34216970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63492</TotalTime>
  <Words>3940</Words>
  <Application>Microsoft Office PowerPoint</Application>
  <PresentationFormat>宽屏</PresentationFormat>
  <Paragraphs>335</Paragraphs>
  <Slides>34</Slides>
  <Notes>8</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2</vt:i4>
      </vt:variant>
      <vt:variant>
        <vt:lpstr>幻灯片标题</vt:lpstr>
      </vt:variant>
      <vt:variant>
        <vt:i4>34</vt:i4>
      </vt:variant>
    </vt:vector>
  </HeadingPairs>
  <TitlesOfParts>
    <vt:vector size="49" baseType="lpstr">
      <vt:lpstr>等线</vt:lpstr>
      <vt:lpstr>黑体</vt:lpstr>
      <vt:lpstr>宋体</vt:lpstr>
      <vt:lpstr>微软雅黑</vt:lpstr>
      <vt:lpstr>Arial</vt:lpstr>
      <vt:lpstr>Calibri</vt:lpstr>
      <vt:lpstr>Century Gothic</vt:lpstr>
      <vt:lpstr>Segoe UI</vt:lpstr>
      <vt:lpstr>Segoe UI Light</vt:lpstr>
      <vt:lpstr>Times New Roman</vt:lpstr>
      <vt:lpstr>Wingdings</vt:lpstr>
      <vt:lpstr>Office 主题​​</vt:lpstr>
      <vt:lpstr>1_OfficePLUS</vt:lpstr>
      <vt:lpstr>AxMath</vt:lpstr>
      <vt:lpstr>Equation.AxMath</vt:lpstr>
      <vt:lpstr>5G+TSN异构网络时钟同步算法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lenovo</cp:lastModifiedBy>
  <cp:revision>919</cp:revision>
  <dcterms:created xsi:type="dcterms:W3CDTF">2019-01-23T14:14:04Z</dcterms:created>
  <dcterms:modified xsi:type="dcterms:W3CDTF">2023-03-01T03:49:12Z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